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256" r:id="rId2"/>
    <p:sldId id="282" r:id="rId3"/>
    <p:sldId id="257" r:id="rId4"/>
    <p:sldId id="258" r:id="rId5"/>
    <p:sldId id="261" r:id="rId6"/>
    <p:sldId id="281" r:id="rId7"/>
    <p:sldId id="268" r:id="rId8"/>
    <p:sldId id="284" r:id="rId9"/>
    <p:sldId id="277" r:id="rId10"/>
    <p:sldId id="276" r:id="rId11"/>
    <p:sldId id="280" r:id="rId12"/>
    <p:sldId id="262" r:id="rId13"/>
    <p:sldId id="279" r:id="rId14"/>
    <p:sldId id="274" r:id="rId15"/>
    <p:sldId id="283" r:id="rId16"/>
    <p:sldId id="275" r:id="rId17"/>
    <p:sldId id="264" r:id="rId18"/>
    <p:sldId id="259" r:id="rId19"/>
    <p:sldId id="27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9216"/>
    <p:restoredTop sz="94623"/>
  </p:normalViewPr>
  <p:slideViewPr>
    <p:cSldViewPr snapToGrid="0">
      <p:cViewPr varScale="1">
        <p:scale>
          <a:sx n="101" d="100"/>
          <a:sy n="101" d="100"/>
        </p:scale>
        <p:origin x="216" y="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7655C1-CCC4-F24B-9440-CD6FEFE4EE05}" type="datetimeFigureOut">
              <a:rPr lang="en-US" smtClean="0"/>
              <a:t>5/16/25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844EF-20C5-1C47-8E49-489F89EBCE47}" type="slidenum">
              <a:rPr lang="en-US" smtClean="0"/>
              <a:t>‹#›</a:t>
            </a:fld>
            <a:endParaRPr lang="en-US" dirty="0"/>
          </a:p>
        </p:txBody>
      </p:sp>
    </p:spTree>
    <p:extLst>
      <p:ext uri="{BB962C8B-B14F-4D97-AF65-F5344CB8AC3E}">
        <p14:creationId xmlns:p14="http://schemas.microsoft.com/office/powerpoint/2010/main" val="1555129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8844EF-20C5-1C47-8E49-489F89EBCE47}" type="slidenum">
              <a:rPr lang="en-US" smtClean="0"/>
              <a:t>1</a:t>
            </a:fld>
            <a:endParaRPr lang="en-US" dirty="0"/>
          </a:p>
        </p:txBody>
      </p:sp>
    </p:spTree>
    <p:extLst>
      <p:ext uri="{BB962C8B-B14F-4D97-AF65-F5344CB8AC3E}">
        <p14:creationId xmlns:p14="http://schemas.microsoft.com/office/powerpoint/2010/main" val="1342676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8844EF-20C5-1C47-8E49-489F89EBCE47}" type="slidenum">
              <a:rPr lang="en-US" smtClean="0"/>
              <a:t>2</a:t>
            </a:fld>
            <a:endParaRPr lang="en-US" dirty="0"/>
          </a:p>
        </p:txBody>
      </p:sp>
    </p:spTree>
    <p:extLst>
      <p:ext uri="{BB962C8B-B14F-4D97-AF65-F5344CB8AC3E}">
        <p14:creationId xmlns:p14="http://schemas.microsoft.com/office/powerpoint/2010/main" val="358046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8844EF-20C5-1C47-8E49-489F89EBCE47}" type="slidenum">
              <a:rPr lang="en-US" smtClean="0"/>
              <a:t>7</a:t>
            </a:fld>
            <a:endParaRPr lang="en-US" dirty="0"/>
          </a:p>
        </p:txBody>
      </p:sp>
    </p:spTree>
    <p:extLst>
      <p:ext uri="{BB962C8B-B14F-4D97-AF65-F5344CB8AC3E}">
        <p14:creationId xmlns:p14="http://schemas.microsoft.com/office/powerpoint/2010/main" val="3032064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87030-1E85-A985-4068-67D1EB2C4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1109E-5834-ED0A-75E5-2397E3024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85762-1DFE-D365-183E-D8A4DF5C8F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7B3576-82CA-2463-28F8-4EDB42E4A617}"/>
              </a:ext>
            </a:extLst>
          </p:cNvPr>
          <p:cNvSpPr>
            <a:spLocks noGrp="1"/>
          </p:cNvSpPr>
          <p:nvPr>
            <p:ph type="sldNum" sz="quarter" idx="5"/>
          </p:nvPr>
        </p:nvSpPr>
        <p:spPr/>
        <p:txBody>
          <a:bodyPr/>
          <a:lstStyle/>
          <a:p>
            <a:fld id="{D78844EF-20C5-1C47-8E49-489F89EBCE47}" type="slidenum">
              <a:rPr lang="en-US" smtClean="0"/>
              <a:t>8</a:t>
            </a:fld>
            <a:endParaRPr lang="en-US" dirty="0"/>
          </a:p>
        </p:txBody>
      </p:sp>
    </p:spTree>
    <p:extLst>
      <p:ext uri="{BB962C8B-B14F-4D97-AF65-F5344CB8AC3E}">
        <p14:creationId xmlns:p14="http://schemas.microsoft.com/office/powerpoint/2010/main" val="2570897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45133-7F23-DC4C-1646-0E0FE4FDF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B9237-B812-5D0A-F36B-F43EBA68F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86565-A121-D617-6F7C-A5D221272E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FEC275-59CA-BCB3-EF9B-4AF39C0E647B}"/>
              </a:ext>
            </a:extLst>
          </p:cNvPr>
          <p:cNvSpPr>
            <a:spLocks noGrp="1"/>
          </p:cNvSpPr>
          <p:nvPr>
            <p:ph type="sldNum" sz="quarter" idx="5"/>
          </p:nvPr>
        </p:nvSpPr>
        <p:spPr/>
        <p:txBody>
          <a:bodyPr/>
          <a:lstStyle/>
          <a:p>
            <a:fld id="{D78844EF-20C5-1C47-8E49-489F89EBCE47}" type="slidenum">
              <a:rPr lang="en-US" smtClean="0"/>
              <a:t>14</a:t>
            </a:fld>
            <a:endParaRPr lang="en-US" dirty="0"/>
          </a:p>
        </p:txBody>
      </p:sp>
    </p:spTree>
    <p:extLst>
      <p:ext uri="{BB962C8B-B14F-4D97-AF65-F5344CB8AC3E}">
        <p14:creationId xmlns:p14="http://schemas.microsoft.com/office/powerpoint/2010/main" val="329856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6195E-272B-96A5-1BFE-6EB74774E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60414-0B01-D715-8D90-4BD5D72DA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12EF2-3848-4146-E503-7B34642490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D2693B-36FC-4083-B494-B048C4554B19}"/>
              </a:ext>
            </a:extLst>
          </p:cNvPr>
          <p:cNvSpPr>
            <a:spLocks noGrp="1"/>
          </p:cNvSpPr>
          <p:nvPr>
            <p:ph type="sldNum" sz="quarter" idx="5"/>
          </p:nvPr>
        </p:nvSpPr>
        <p:spPr/>
        <p:txBody>
          <a:bodyPr/>
          <a:lstStyle/>
          <a:p>
            <a:fld id="{D78844EF-20C5-1C47-8E49-489F89EBCE47}" type="slidenum">
              <a:rPr lang="en-US" smtClean="0"/>
              <a:t>15</a:t>
            </a:fld>
            <a:endParaRPr lang="en-US" dirty="0"/>
          </a:p>
        </p:txBody>
      </p:sp>
    </p:spTree>
    <p:extLst>
      <p:ext uri="{BB962C8B-B14F-4D97-AF65-F5344CB8AC3E}">
        <p14:creationId xmlns:p14="http://schemas.microsoft.com/office/powerpoint/2010/main" val="15412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F5C1E-BF4D-BD3D-CCED-9EB99AA70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3CF37-7FC3-30E4-E330-3FF75E717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ACA9F-362B-6D2F-31E5-EBBBEE7DD9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9EC90A-C3E1-0FD5-62F2-B5F4DF2CD394}"/>
              </a:ext>
            </a:extLst>
          </p:cNvPr>
          <p:cNvSpPr>
            <a:spLocks noGrp="1"/>
          </p:cNvSpPr>
          <p:nvPr>
            <p:ph type="sldNum" sz="quarter" idx="5"/>
          </p:nvPr>
        </p:nvSpPr>
        <p:spPr/>
        <p:txBody>
          <a:bodyPr/>
          <a:lstStyle/>
          <a:p>
            <a:fld id="{D78844EF-20C5-1C47-8E49-489F89EBCE47}" type="slidenum">
              <a:rPr lang="en-US" smtClean="0"/>
              <a:t>16</a:t>
            </a:fld>
            <a:endParaRPr lang="en-US" dirty="0"/>
          </a:p>
        </p:txBody>
      </p:sp>
    </p:spTree>
    <p:extLst>
      <p:ext uri="{BB962C8B-B14F-4D97-AF65-F5344CB8AC3E}">
        <p14:creationId xmlns:p14="http://schemas.microsoft.com/office/powerpoint/2010/main" val="2107501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A0259-1F12-6ED9-F204-5C6AE2642B3C}"/>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70654B23-9775-0DC2-C181-E040975E1A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4B1AAC3-D070-EA09-2E83-32E763B9B37D}"/>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5" name="Footer Placeholder 4">
            <a:extLst>
              <a:ext uri="{FF2B5EF4-FFF2-40B4-BE49-F238E27FC236}">
                <a16:creationId xmlns:a16="http://schemas.microsoft.com/office/drawing/2014/main" id="{B19F85C7-66D9-C7D5-F362-8C7EB28D31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AB5F29-1597-2D24-E1A6-A3AC052B5166}"/>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222556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3F9B0-0FF0-8E7B-2B0E-72FB95D15C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9E5BE42-F302-2E2D-948F-B20397EC10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748206-9484-62FA-902A-59866A46E72A}"/>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5" name="Footer Placeholder 4">
            <a:extLst>
              <a:ext uri="{FF2B5EF4-FFF2-40B4-BE49-F238E27FC236}">
                <a16:creationId xmlns:a16="http://schemas.microsoft.com/office/drawing/2014/main" id="{65153C51-5DDD-C708-FF95-3339912070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D5B14A-5412-9CBA-2382-E969222FE129}"/>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347283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49AD68-74DD-576A-A4BB-B48A04894D9E}"/>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8E3694-D4CA-CFC7-61DB-6C2DF7BE1384}"/>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15254B-93FE-9354-F6F1-2D7550CB3A77}"/>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5" name="Footer Placeholder 4">
            <a:extLst>
              <a:ext uri="{FF2B5EF4-FFF2-40B4-BE49-F238E27FC236}">
                <a16:creationId xmlns:a16="http://schemas.microsoft.com/office/drawing/2014/main" id="{757D3F20-4780-DA21-E66A-6F4016076A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5C31B8-8619-9704-F449-8D8261ACF919}"/>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223602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59D6-7370-7415-1C58-87C0E123717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D2E8C2-766C-7D93-7EA7-F470F75FDD8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CD6DA9-FD41-F6A5-3512-8597B9E85167}"/>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5" name="Footer Placeholder 4">
            <a:extLst>
              <a:ext uri="{FF2B5EF4-FFF2-40B4-BE49-F238E27FC236}">
                <a16:creationId xmlns:a16="http://schemas.microsoft.com/office/drawing/2014/main" id="{6B892995-C3AC-C99F-B26F-F1FA24E854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623D5A-3CB5-3761-5FBD-EBD3A6FC07E5}"/>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17985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28EF-8C78-9B2B-823F-8E983056C2AE}"/>
              </a:ext>
            </a:extLst>
          </p:cNvPr>
          <p:cNvSpPr>
            <a:spLocks noGrp="1"/>
          </p:cNvSpPr>
          <p:nvPr>
            <p:ph type="title"/>
          </p:nvPr>
        </p:nvSpPr>
        <p:spPr>
          <a:xfrm>
            <a:off x="623887" y="1709738"/>
            <a:ext cx="78867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9364BA3-8946-54B4-3D7D-BBE1C08A3D13}"/>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3A6C65-A290-83E4-1F4B-F1FE4F2C8201}"/>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5" name="Footer Placeholder 4">
            <a:extLst>
              <a:ext uri="{FF2B5EF4-FFF2-40B4-BE49-F238E27FC236}">
                <a16:creationId xmlns:a16="http://schemas.microsoft.com/office/drawing/2014/main" id="{BCE83119-4DCF-7F9C-3DAC-34E7D815F2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6C4049-B357-41DD-F453-D5635CCC6A81}"/>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280478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7846B-3406-114A-D373-32513E8164B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6C8EB2-796F-780B-077D-774F78B2B4C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D7CB6B1-925E-6306-720C-B781F3871645}"/>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CFDE933-FB32-EC08-9ABB-5AFD178CCD83}"/>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6" name="Footer Placeholder 5">
            <a:extLst>
              <a:ext uri="{FF2B5EF4-FFF2-40B4-BE49-F238E27FC236}">
                <a16:creationId xmlns:a16="http://schemas.microsoft.com/office/drawing/2014/main" id="{93E446AF-CF8A-5ACA-768E-71A3DE292A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95EDC5-E575-C545-6A1B-ACAC5C7707B8}"/>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2893339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2BA10-BC88-0390-97FA-8E38F8655142}"/>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AE7C8F-636E-9F17-5403-02D6FDB9EDB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2799CB9B-9718-6028-0FC5-1CFA8CB7B663}"/>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A740D6A-4348-BD0D-22A4-FE50F7ED14F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3AB7DBD-C5BF-BBBB-2C39-8B3E5D30F36F}"/>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3EE2EEF-B3B6-04F3-0679-24E0CBD04A7B}"/>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8" name="Footer Placeholder 7">
            <a:extLst>
              <a:ext uri="{FF2B5EF4-FFF2-40B4-BE49-F238E27FC236}">
                <a16:creationId xmlns:a16="http://schemas.microsoft.com/office/drawing/2014/main" id="{7DCB51FB-D440-7C26-8976-EAD227D8F00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A90F0D4-4CB0-B643-5EB2-3101DB0057CA}"/>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165082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2876-70EF-32E2-95A5-5BA7C9BB6BC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BEE802B-778E-9E0B-DE87-F6C1C8440C31}"/>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4" name="Footer Placeholder 3">
            <a:extLst>
              <a:ext uri="{FF2B5EF4-FFF2-40B4-BE49-F238E27FC236}">
                <a16:creationId xmlns:a16="http://schemas.microsoft.com/office/drawing/2014/main" id="{ECBCDFF6-BEAF-2DAC-3986-552742FC547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D793D2E-FCF5-60C0-8F53-6E560164687E}"/>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55077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53EE80-B38F-7AE8-5EC9-C3727CAAEADC}"/>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3" name="Footer Placeholder 2">
            <a:extLst>
              <a:ext uri="{FF2B5EF4-FFF2-40B4-BE49-F238E27FC236}">
                <a16:creationId xmlns:a16="http://schemas.microsoft.com/office/drawing/2014/main" id="{34D7647A-2E8A-6DBD-B994-907AB774C7A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88ACD-9C13-97DE-A384-7991F61D9D25}"/>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4143121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DFF6-9D14-B13B-1AF3-9C33391535C6}"/>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8CD0442-D36D-3B58-F677-2B6D4D2F597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023F293-7E8A-FC79-4FA2-DA507B3C87D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F5326DFB-0345-5FA8-8182-2BD5C454FAEB}"/>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6" name="Footer Placeholder 5">
            <a:extLst>
              <a:ext uri="{FF2B5EF4-FFF2-40B4-BE49-F238E27FC236}">
                <a16:creationId xmlns:a16="http://schemas.microsoft.com/office/drawing/2014/main" id="{E884EF1E-8721-9392-C6A9-2C3F4BDC3F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D9FE1F-5973-AD96-157B-1A18353C2757}"/>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496758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8F23-81EC-DBED-1EED-5477FF1B10B6}"/>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E3CF0DA-765A-689F-E302-015D15021D6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61A74F3-08E8-4EF9-4EF2-DEB8A986E9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97BD327-CFC8-CEDB-5C52-375DDDB0012C}"/>
              </a:ext>
            </a:extLst>
          </p:cNvPr>
          <p:cNvSpPr>
            <a:spLocks noGrp="1"/>
          </p:cNvSpPr>
          <p:nvPr>
            <p:ph type="dt" sz="half" idx="10"/>
          </p:nvPr>
        </p:nvSpPr>
        <p:spPr/>
        <p:txBody>
          <a:bodyPr/>
          <a:lstStyle/>
          <a:p>
            <a:fld id="{10B0AF56-BC8B-F34B-9179-195E6361AD87}" type="datetimeFigureOut">
              <a:rPr lang="en-US" smtClean="0"/>
              <a:t>5/16/25</a:t>
            </a:fld>
            <a:endParaRPr lang="en-US" dirty="0"/>
          </a:p>
        </p:txBody>
      </p:sp>
      <p:sp>
        <p:nvSpPr>
          <p:cNvPr id="6" name="Footer Placeholder 5">
            <a:extLst>
              <a:ext uri="{FF2B5EF4-FFF2-40B4-BE49-F238E27FC236}">
                <a16:creationId xmlns:a16="http://schemas.microsoft.com/office/drawing/2014/main" id="{024891B6-2438-9AA6-690B-6F172DF06F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AA610F-CC01-581F-48DF-BEEEB2E19C2E}"/>
              </a:ext>
            </a:extLst>
          </p:cNvPr>
          <p:cNvSpPr>
            <a:spLocks noGrp="1"/>
          </p:cNvSpPr>
          <p:nvPr>
            <p:ph type="sldNum" sz="quarter" idx="12"/>
          </p:nvPr>
        </p:nvSpPr>
        <p:spPr/>
        <p:txBody>
          <a:bodyPr/>
          <a:lstStyle/>
          <a:p>
            <a:fld id="{7B597B77-D7EC-7C4D-BE67-9532BF0D19FF}" type="slidenum">
              <a:rPr lang="en-US" smtClean="0"/>
              <a:t>‹#›</a:t>
            </a:fld>
            <a:endParaRPr lang="en-US" dirty="0"/>
          </a:p>
        </p:txBody>
      </p:sp>
    </p:spTree>
    <p:extLst>
      <p:ext uri="{BB962C8B-B14F-4D97-AF65-F5344CB8AC3E}">
        <p14:creationId xmlns:p14="http://schemas.microsoft.com/office/powerpoint/2010/main" val="190069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C9F549-B913-6EBC-E14D-E5C3101AC69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4D376C-25F8-C210-233C-D79367787C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DEAF90-D909-32B3-6B27-CF70C1A9585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0B0AF56-BC8B-F34B-9179-195E6361AD87}" type="datetimeFigureOut">
              <a:rPr lang="en-US" smtClean="0"/>
              <a:t>5/16/25</a:t>
            </a:fld>
            <a:endParaRPr lang="en-US" dirty="0"/>
          </a:p>
        </p:txBody>
      </p:sp>
      <p:sp>
        <p:nvSpPr>
          <p:cNvPr id="5" name="Footer Placeholder 4">
            <a:extLst>
              <a:ext uri="{FF2B5EF4-FFF2-40B4-BE49-F238E27FC236}">
                <a16:creationId xmlns:a16="http://schemas.microsoft.com/office/drawing/2014/main" id="{38FDC177-94DA-86E1-73DF-2EE166AB4BB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0EFB3B-8113-4B55-154A-C0BDD1CE539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597B77-D7EC-7C4D-BE67-9532BF0D19FF}" type="slidenum">
              <a:rPr lang="en-US" smtClean="0"/>
              <a:t>‹#›</a:t>
            </a:fld>
            <a:endParaRPr lang="en-US" dirty="0"/>
          </a:p>
        </p:txBody>
      </p:sp>
    </p:spTree>
    <p:extLst>
      <p:ext uri="{BB962C8B-B14F-4D97-AF65-F5344CB8AC3E}">
        <p14:creationId xmlns:p14="http://schemas.microsoft.com/office/powerpoint/2010/main" val="38489049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rlentell.barc@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E30B916-633B-B78B-840D-4561A49633F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FF1ACE9D-B999-DA40-31FC-885B22CB54E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8B89AD99-3923-4992-F96F-7ECE620087FA}"/>
              </a:ext>
            </a:extLst>
          </p:cNvPr>
          <p:cNvSpPr txBox="1"/>
          <p:nvPr/>
        </p:nvSpPr>
        <p:spPr>
          <a:xfrm>
            <a:off x="1814732" y="183013"/>
            <a:ext cx="5514535" cy="523220"/>
          </a:xfrm>
          <a:prstGeom prst="rect">
            <a:avLst/>
          </a:prstGeom>
          <a:noFill/>
        </p:spPr>
        <p:txBody>
          <a:bodyPr wrap="square" rtlCol="0">
            <a:spAutoFit/>
          </a:bodyPr>
          <a:lstStyle/>
          <a:p>
            <a:pPr algn="ctr"/>
            <a:r>
              <a:rPr lang="en-US" sz="2800" dirty="0"/>
              <a:t>Drivers Briefing Pembrey 2025</a:t>
            </a:r>
          </a:p>
        </p:txBody>
      </p:sp>
      <p:sp>
        <p:nvSpPr>
          <p:cNvPr id="11" name="TextBox 10">
            <a:extLst>
              <a:ext uri="{FF2B5EF4-FFF2-40B4-BE49-F238E27FC236}">
                <a16:creationId xmlns:a16="http://schemas.microsoft.com/office/drawing/2014/main" id="{7BC4BA26-1B65-D6C5-6831-DC956F2027F9}"/>
              </a:ext>
            </a:extLst>
          </p:cNvPr>
          <p:cNvSpPr txBox="1"/>
          <p:nvPr/>
        </p:nvSpPr>
        <p:spPr>
          <a:xfrm>
            <a:off x="2201037" y="891508"/>
            <a:ext cx="3628263" cy="461665"/>
          </a:xfrm>
          <a:prstGeom prst="rect">
            <a:avLst/>
          </a:prstGeom>
          <a:noFill/>
        </p:spPr>
        <p:txBody>
          <a:bodyPr wrap="square">
            <a:spAutoFit/>
          </a:bodyPr>
          <a:lstStyle/>
          <a:p>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Welcome to Pembrey 2025 </a:t>
            </a:r>
          </a:p>
        </p:txBody>
      </p:sp>
      <p:sp>
        <p:nvSpPr>
          <p:cNvPr id="13" name="TextBox 12">
            <a:extLst>
              <a:ext uri="{FF2B5EF4-FFF2-40B4-BE49-F238E27FC236}">
                <a16:creationId xmlns:a16="http://schemas.microsoft.com/office/drawing/2014/main" id="{6F115E67-5982-B237-25E6-C9138448EDDA}"/>
              </a:ext>
            </a:extLst>
          </p:cNvPr>
          <p:cNvSpPr txBox="1"/>
          <p:nvPr/>
        </p:nvSpPr>
        <p:spPr>
          <a:xfrm>
            <a:off x="393896" y="1538449"/>
            <a:ext cx="8567224" cy="4985980"/>
          </a:xfrm>
          <a:prstGeom prst="rect">
            <a:avLst/>
          </a:prstGeom>
          <a:noFill/>
        </p:spPr>
        <p:txBody>
          <a:bodyPr wrap="square">
            <a:spAutoFit/>
          </a:bodyPr>
          <a:lstStyle/>
          <a:p>
            <a:r>
              <a:rPr lang="en-GB" sz="2400" b="1" kern="100" dirty="0">
                <a:effectLst/>
                <a:latin typeface="Calibri" panose="020F0502020204030204" pitchFamily="34" charset="0"/>
                <a:ea typeface="Calibri" panose="020F0502020204030204" pitchFamily="34" charset="0"/>
                <a:cs typeface="Arial" panose="020B0604020202020204" pitchFamily="34" charset="0"/>
              </a:rPr>
              <a:t>Event: British Truck Racing Championship</a:t>
            </a:r>
          </a:p>
          <a:p>
            <a:endParaRPr lang="en-GB" sz="1000" b="1" kern="100" dirty="0">
              <a:effectLst/>
              <a:latin typeface="Calibri" panose="020F0502020204030204" pitchFamily="34" charset="0"/>
              <a:ea typeface="Calibri" panose="020F0502020204030204" pitchFamily="34" charset="0"/>
              <a:cs typeface="Arial" panose="020B0604020202020204" pitchFamily="34" charset="0"/>
            </a:endParaRPr>
          </a:p>
          <a:p>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b="1" kern="100" dirty="0">
                <a:effectLst/>
                <a:latin typeface="Calibri" panose="020F0502020204030204" pitchFamily="34" charset="0"/>
                <a:ea typeface="Calibri" panose="020F0502020204030204" pitchFamily="34" charset="0"/>
                <a:cs typeface="Arial" panose="020B0604020202020204" pitchFamily="34" charset="0"/>
              </a:rPr>
              <a:t>Date &amp; Venue: </a:t>
            </a:r>
            <a:r>
              <a:rPr lang="en-GB" sz="2400" kern="100" dirty="0">
                <a:latin typeface="Calibri" panose="020F0502020204030204" pitchFamily="34" charset="0"/>
                <a:ea typeface="Calibri" panose="020F0502020204030204" pitchFamily="34" charset="0"/>
                <a:cs typeface="Arial" panose="020B0604020202020204" pitchFamily="34" charset="0"/>
              </a:rPr>
              <a:t>Pembrey 17/18 May</a:t>
            </a:r>
            <a:r>
              <a:rPr lang="en-GB" sz="2400" kern="100" dirty="0">
                <a:effectLst/>
                <a:latin typeface="Calibri" panose="020F0502020204030204" pitchFamily="34" charset="0"/>
                <a:ea typeface="Calibri" panose="020F0502020204030204" pitchFamily="34" charset="0"/>
                <a:cs typeface="Arial" panose="020B0604020202020204" pitchFamily="34" charset="0"/>
              </a:rPr>
              <a:t> 2025</a:t>
            </a:r>
          </a:p>
          <a:p>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800" b="1" kern="100" dirty="0">
              <a:latin typeface="Calibri" panose="020F0502020204030204" pitchFamily="34" charset="0"/>
              <a:ea typeface="Calibri" panose="020F0502020204030204" pitchFamily="34" charset="0"/>
              <a:cs typeface="Times New Roman" panose="02020603050405020304" pitchFamily="18" charset="0"/>
            </a:endParaRPr>
          </a:p>
          <a:p>
            <a:r>
              <a:rPr lang="en-GB" sz="2400" b="1" kern="100" dirty="0">
                <a:effectLst/>
                <a:latin typeface="Calibri" panose="020F0502020204030204" pitchFamily="34" charset="0"/>
                <a:ea typeface="Calibri" panose="020F0502020204030204" pitchFamily="34" charset="0"/>
                <a:cs typeface="Arial" panose="020B0604020202020204" pitchFamily="34" charset="0"/>
              </a:rPr>
              <a:t>Subject: </a:t>
            </a:r>
            <a:r>
              <a:rPr lang="en-GB" sz="2400" kern="100" dirty="0">
                <a:effectLst/>
                <a:latin typeface="Calibri" panose="020F0502020204030204" pitchFamily="34" charset="0"/>
                <a:ea typeface="Calibri" panose="020F0502020204030204" pitchFamily="34" charset="0"/>
                <a:cs typeface="Arial" panose="020B0604020202020204" pitchFamily="34" charset="0"/>
              </a:rPr>
              <a:t>DRIVERS BRIEFING </a:t>
            </a:r>
            <a:r>
              <a:rPr lang="en-GB" sz="2400" kern="100" dirty="0">
                <a:latin typeface="Calibri" panose="020F0502020204030204" pitchFamily="34" charset="0"/>
                <a:ea typeface="Calibri" panose="020F0502020204030204" pitchFamily="34" charset="0"/>
                <a:cs typeface="Arial" panose="020B0604020202020204" pitchFamily="34" charset="0"/>
              </a:rPr>
              <a:t>Giti Hospitality </a:t>
            </a:r>
            <a:r>
              <a:rPr lang="en-GB" sz="2400" kern="100" dirty="0">
                <a:effectLst/>
                <a:latin typeface="Calibri" panose="020F0502020204030204" pitchFamily="34" charset="0"/>
                <a:ea typeface="Calibri" panose="020F0502020204030204" pitchFamily="34" charset="0"/>
                <a:cs typeface="Arial" panose="020B0604020202020204" pitchFamily="34" charset="0"/>
              </a:rPr>
              <a:t>1800 17 May</a:t>
            </a:r>
            <a:r>
              <a:rPr lang="en-GB" sz="2400" kern="100" dirty="0">
                <a:latin typeface="Calibri" panose="020F0502020204030204" pitchFamily="34" charset="0"/>
                <a:ea typeface="Calibri" panose="020F0502020204030204" pitchFamily="34" charset="0"/>
                <a:cs typeface="Arial" panose="020B0604020202020204" pitchFamily="34" charset="0"/>
              </a:rPr>
              <a:t> 2025</a:t>
            </a:r>
          </a:p>
          <a:p>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b="1" kern="100" dirty="0">
                <a:effectLst/>
                <a:latin typeface="Calibri" panose="020F0502020204030204" pitchFamily="34" charset="0"/>
                <a:ea typeface="Calibri" panose="020F0502020204030204" pitchFamily="34" charset="0"/>
                <a:cs typeface="Arial" panose="020B0604020202020204" pitchFamily="34" charset="0"/>
              </a:rPr>
              <a:t>Senior Clerk of the Course for this event: </a:t>
            </a:r>
            <a:r>
              <a:rPr lang="en-GB" sz="2400" kern="100" dirty="0">
                <a:effectLst/>
                <a:latin typeface="Calibri" panose="020F0502020204030204" pitchFamily="34" charset="0"/>
                <a:ea typeface="Calibri" panose="020F0502020204030204" pitchFamily="34" charset="0"/>
                <a:cs typeface="Arial" panose="020B0604020202020204" pitchFamily="34" charset="0"/>
              </a:rPr>
              <a:t>Dorothy Uwota</a:t>
            </a:r>
          </a:p>
          <a:p>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b="1" kern="100" dirty="0">
                <a:effectLst/>
                <a:latin typeface="Calibri" panose="020F0502020204030204" pitchFamily="34" charset="0"/>
                <a:ea typeface="Calibri" panose="020F0502020204030204" pitchFamily="34" charset="0"/>
                <a:cs typeface="Arial" panose="020B0604020202020204" pitchFamily="34" charset="0"/>
              </a:rPr>
              <a:t>BTRC Clerk of the Course for this event: </a:t>
            </a:r>
            <a:r>
              <a:rPr lang="en-GB" sz="2400" kern="100" dirty="0">
                <a:latin typeface="Calibri" panose="020F0502020204030204" pitchFamily="34" charset="0"/>
                <a:ea typeface="Calibri" panose="020F0502020204030204" pitchFamily="34" charset="0"/>
                <a:cs typeface="Arial" panose="020B0604020202020204" pitchFamily="34" charset="0"/>
              </a:rPr>
              <a:t>Robert</a:t>
            </a:r>
            <a:r>
              <a:rPr lang="en-GB" sz="2400" kern="100" dirty="0">
                <a:effectLst/>
                <a:latin typeface="Calibri" panose="020F0502020204030204" pitchFamily="34" charset="0"/>
                <a:ea typeface="Calibri" panose="020F0502020204030204" pitchFamily="34" charset="0"/>
                <a:cs typeface="Arial" panose="020B0604020202020204" pitchFamily="34" charset="0"/>
              </a:rPr>
              <a:t> Lentell</a:t>
            </a:r>
          </a:p>
          <a:p>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800" b="1" kern="100" dirty="0">
              <a:latin typeface="Calibri" panose="020F0502020204030204" pitchFamily="34" charset="0"/>
              <a:ea typeface="Calibri" panose="020F0502020204030204" pitchFamily="34" charset="0"/>
              <a:cs typeface="Arial" panose="020B0604020202020204" pitchFamily="34" charset="0"/>
            </a:endParaRPr>
          </a:p>
          <a:p>
            <a:r>
              <a:rPr lang="en-GB" sz="2400" b="1" kern="100" dirty="0">
                <a:effectLst/>
                <a:latin typeface="Calibri" panose="020F0502020204030204" pitchFamily="34" charset="0"/>
                <a:ea typeface="Calibri" panose="020F0502020204030204" pitchFamily="34" charset="0"/>
                <a:cs typeface="Arial" panose="020B0604020202020204" pitchFamily="34" charset="0"/>
              </a:rPr>
              <a:t>BTRC Deputy</a:t>
            </a:r>
            <a:r>
              <a:rPr lang="en-GB" sz="2400" kern="100" dirty="0">
                <a:effectLst/>
                <a:latin typeface="Calibri" panose="020F0502020204030204" pitchFamily="34" charset="0"/>
                <a:ea typeface="Calibri" panose="020F0502020204030204" pitchFamily="34" charset="0"/>
                <a:cs typeface="Arial" panose="020B0604020202020204" pitchFamily="34" charset="0"/>
              </a:rPr>
              <a:t> </a:t>
            </a:r>
            <a:r>
              <a:rPr lang="en-GB" sz="2400" b="1" kern="100" dirty="0">
                <a:effectLst/>
                <a:latin typeface="Calibri" panose="020F0502020204030204" pitchFamily="34" charset="0"/>
                <a:ea typeface="Calibri" panose="020F0502020204030204" pitchFamily="34" charset="0"/>
                <a:cs typeface="Arial" panose="020B0604020202020204" pitchFamily="34" charset="0"/>
              </a:rPr>
              <a:t>Clerk:</a:t>
            </a:r>
            <a:r>
              <a:rPr lang="en-GB" sz="2400" b="1" kern="100" dirty="0">
                <a:latin typeface="Calibri" panose="020F0502020204030204" pitchFamily="34" charset="0"/>
                <a:ea typeface="Calibri" panose="020F0502020204030204" pitchFamily="34" charset="0"/>
                <a:cs typeface="Arial" panose="020B0604020202020204" pitchFamily="34" charset="0"/>
              </a:rPr>
              <a:t> </a:t>
            </a:r>
            <a:r>
              <a:rPr lang="en-GB" sz="2400" kern="100" dirty="0">
                <a:latin typeface="Calibri" panose="020F0502020204030204" pitchFamily="34" charset="0"/>
                <a:ea typeface="Calibri" panose="020F0502020204030204" pitchFamily="34" charset="0"/>
                <a:cs typeface="Arial" panose="020B0604020202020204" pitchFamily="34" charset="0"/>
              </a:rPr>
              <a:t>David Carwright </a:t>
            </a:r>
            <a:endParaRPr lang="en-GB" sz="24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b="1" kern="100" dirty="0">
                <a:effectLst/>
                <a:latin typeface="Calibri" panose="020F0502020204030204" pitchFamily="34" charset="0"/>
                <a:ea typeface="Calibri" panose="020F0502020204030204" pitchFamily="34" charset="0"/>
                <a:cs typeface="Arial" panose="020B0604020202020204" pitchFamily="34" charset="0"/>
              </a:rPr>
              <a:t>Stewards Panel: </a:t>
            </a:r>
            <a:r>
              <a:rPr lang="en-GB" sz="2400" kern="100" dirty="0">
                <a:effectLst/>
                <a:latin typeface="Calibri" panose="020F0502020204030204" pitchFamily="34" charset="0"/>
                <a:ea typeface="Calibri" panose="020F0502020204030204" pitchFamily="34" charset="0"/>
                <a:cs typeface="Arial" panose="020B0604020202020204" pitchFamily="34" charset="0"/>
              </a:rPr>
              <a:t>Motorsport UK </a:t>
            </a:r>
            <a:r>
              <a:rPr lang="en-GB" sz="2400" kern="100" dirty="0">
                <a:latin typeface="Calibri" panose="020F0502020204030204" pitchFamily="34" charset="0"/>
                <a:ea typeface="Calibri" panose="020F0502020204030204" pitchFamily="34" charset="0"/>
                <a:cs typeface="Arial" panose="020B0604020202020204" pitchFamily="34" charset="0"/>
              </a:rPr>
              <a:t>Andy Dee-Crowne</a:t>
            </a:r>
            <a:endParaRPr lang="en-GB" sz="24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800" b="1" kern="100" dirty="0">
              <a:latin typeface="Calibri" panose="020F0502020204030204" pitchFamily="34" charset="0"/>
              <a:ea typeface="Calibri" panose="020F0502020204030204" pitchFamily="34" charset="0"/>
              <a:cs typeface="Arial" panose="020B0604020202020204" pitchFamily="34" charset="0"/>
            </a:endParaRPr>
          </a:p>
          <a:p>
            <a:r>
              <a:rPr lang="en-GB" sz="2400" b="1" kern="100" dirty="0">
                <a:effectLst/>
                <a:latin typeface="Calibri" panose="020F0502020204030204" pitchFamily="34" charset="0"/>
                <a:ea typeface="Calibri" panose="020F0502020204030204" pitchFamily="34" charset="0"/>
                <a:cs typeface="Arial" panose="020B0604020202020204" pitchFamily="34" charset="0"/>
              </a:rPr>
              <a:t>Event Stewards: </a:t>
            </a:r>
            <a:r>
              <a:rPr lang="en-GB" sz="2400" kern="100" dirty="0">
                <a:effectLst/>
                <a:latin typeface="Calibri" panose="020F0502020204030204" pitchFamily="34" charset="0"/>
                <a:ea typeface="Calibri" panose="020F0502020204030204" pitchFamily="34" charset="0"/>
                <a:cs typeface="Arial" panose="020B0604020202020204" pitchFamily="34" charset="0"/>
              </a:rPr>
              <a:t>B</a:t>
            </a:r>
            <a:r>
              <a:rPr lang="en-GB" sz="2400" kern="100" dirty="0">
                <a:latin typeface="Calibri" panose="020F0502020204030204" pitchFamily="34" charset="0"/>
                <a:ea typeface="Calibri" panose="020F0502020204030204" pitchFamily="34" charset="0"/>
                <a:cs typeface="Arial" panose="020B0604020202020204" pitchFamily="34" charset="0"/>
              </a:rPr>
              <a:t>rian Hemings &amp; Mike Sturney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3400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AB5E4526-DC32-70D5-5C03-B5D746FCE6C5}"/>
            </a:ext>
          </a:extLst>
        </p:cNvPr>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CE5FD6C-BA44-B2BD-FFF1-191C1FD0E38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6B72EC92-953C-2E3C-1551-76CF0855C93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DB3D2C4C-BCFB-E542-C50B-00AC814FD6E6}"/>
              </a:ext>
            </a:extLst>
          </p:cNvPr>
          <p:cNvSpPr txBox="1"/>
          <p:nvPr/>
        </p:nvSpPr>
        <p:spPr>
          <a:xfrm>
            <a:off x="2672104" y="256199"/>
            <a:ext cx="3728696"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53E227A2-0CDA-9CF8-D3F6-40E2587C2EB1}"/>
              </a:ext>
            </a:extLst>
          </p:cNvPr>
          <p:cNvSpPr txBox="1"/>
          <p:nvPr/>
        </p:nvSpPr>
        <p:spPr>
          <a:xfrm>
            <a:off x="253314" y="1197620"/>
            <a:ext cx="8637372" cy="4462760"/>
          </a:xfrm>
          <a:prstGeom prst="rect">
            <a:avLst/>
          </a:prstGeom>
          <a:noFill/>
        </p:spPr>
        <p:txBody>
          <a:bodyPr wrap="square">
            <a:spAutoFit/>
          </a:bodyPr>
          <a:lstStyle/>
          <a:p>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Procedure to Assembly:</a:t>
            </a:r>
          </a:p>
          <a:p>
            <a:endPar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highlight>
                  <a:srgbClr val="00FF00"/>
                </a:highlight>
                <a:latin typeface="Calibri" panose="020F0502020204030204" pitchFamily="34" charset="0"/>
                <a:ea typeface="Calibri" panose="020F0502020204030204" pitchFamily="34" charset="0"/>
                <a:cs typeface="Times New Roman" panose="02020603050405020304" pitchFamily="18" charset="0"/>
              </a:rPr>
              <a:t>Refer to Final Instruction for Event</a:t>
            </a:r>
          </a:p>
          <a:p>
            <a:endPar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Procedure for Release:</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See Final Instructions for Event</a:t>
            </a:r>
          </a:p>
          <a:p>
            <a:endPar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[No mechanics on grid unless authorised]</a:t>
            </a:r>
          </a:p>
          <a:p>
            <a:endParaRPr lang="en-GB" sz="2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It is your responsibility to ready.</a:t>
            </a:r>
          </a:p>
          <a:p>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40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9898B90D-CA21-4228-7FF8-9AD5CDEFD57C}"/>
            </a:ext>
          </a:extLst>
        </p:cNvPr>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B23BB570-4900-098E-5280-8B5D38F75F0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00CE4C1E-591D-1879-604F-FE840F1ABE9D}"/>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6D8AA107-9E82-FC30-7C11-082E3142EE5E}"/>
              </a:ext>
            </a:extLst>
          </p:cNvPr>
          <p:cNvSpPr txBox="1"/>
          <p:nvPr/>
        </p:nvSpPr>
        <p:spPr>
          <a:xfrm>
            <a:off x="2672104" y="256199"/>
            <a:ext cx="4085157"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2D5B7D35-98F2-13F6-9515-B1B48E58D129}"/>
              </a:ext>
            </a:extLst>
          </p:cNvPr>
          <p:cNvSpPr txBox="1"/>
          <p:nvPr/>
        </p:nvSpPr>
        <p:spPr>
          <a:xfrm>
            <a:off x="295422" y="843677"/>
            <a:ext cx="8454682" cy="4031873"/>
          </a:xfrm>
          <a:prstGeom prst="rect">
            <a:avLst/>
          </a:prstGeom>
          <a:noFill/>
        </p:spPr>
        <p:txBody>
          <a:bodyPr wrap="square">
            <a:spAutoFit/>
          </a:bodyPr>
          <a:lstStyle/>
          <a:p>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RACE START PROCEDURE</a:t>
            </a:r>
          </a:p>
          <a:p>
            <a:endParaRPr lang="en-GB" sz="2200" b="1"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latin typeface="Calibri" panose="020F0502020204030204" pitchFamily="34" charset="0"/>
                <a:ea typeface="Calibri" panose="020F0502020204030204" pitchFamily="34" charset="0"/>
                <a:cs typeface="Times New Roman" panose="02020603050405020304" pitchFamily="18" charset="0"/>
              </a:rPr>
              <a:t>See Event Final Instruction</a:t>
            </a:r>
          </a:p>
          <a:p>
            <a:endParaRPr lang="en-GB" sz="2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highlight>
                  <a:srgbClr val="00FF00"/>
                </a:highlight>
                <a:latin typeface="Calibri" panose="020F0502020204030204" pitchFamily="34" charset="0"/>
                <a:ea typeface="Calibri" panose="020F0502020204030204" pitchFamily="34" charset="0"/>
                <a:cs typeface="Times New Roman" panose="02020603050405020304" pitchFamily="18" charset="0"/>
              </a:rPr>
              <a:t>Green Light on Start Gantry </a:t>
            </a:r>
            <a:r>
              <a:rPr lang="en-GB" sz="2200" kern="100" dirty="0">
                <a:latin typeface="Calibri" panose="020F0502020204030204" pitchFamily="34" charset="0"/>
                <a:ea typeface="Calibri" panose="020F0502020204030204" pitchFamily="34" charset="0"/>
                <a:cs typeface="Times New Roman" panose="02020603050405020304" pitchFamily="18" charset="0"/>
              </a:rPr>
              <a:t>[Rolling Start 1 Lap]</a:t>
            </a: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latin typeface="Calibri" panose="020F0502020204030204" pitchFamily="34" charset="0"/>
                <a:ea typeface="Calibri" panose="020F0502020204030204" pitchFamily="34" charset="0"/>
                <a:cs typeface="Times New Roman" panose="02020603050405020304" pitchFamily="18" charset="0"/>
              </a:rPr>
              <a:t>Must be in Grid formation by </a:t>
            </a:r>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exit Turn 7 </a:t>
            </a:r>
            <a:endParaRPr lang="en-GB" sz="2200" kern="100" dirty="0">
              <a:latin typeface="Calibri" panose="020F0502020204030204" pitchFamily="34" charset="0"/>
              <a:ea typeface="Calibri" panose="020F0502020204030204" pitchFamily="34" charset="0"/>
              <a:cs typeface="Times New Roman" panose="02020603050405020304" pitchFamily="18" charset="0"/>
            </a:endParaRP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latin typeface="Calibri" panose="020F0502020204030204" pitchFamily="34" charset="0"/>
                <a:ea typeface="Calibri" panose="020F0502020204030204" pitchFamily="34" charset="0"/>
                <a:cs typeface="Times New Roman" panose="02020603050405020304" pitchFamily="18" charset="0"/>
              </a:rPr>
              <a:t>Start speed dictated by </a:t>
            </a:r>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Pole Position 50 to 65 KPH</a:t>
            </a:r>
          </a:p>
          <a:p>
            <a:r>
              <a:rPr lang="en-GB" sz="2200" kern="100" dirty="0">
                <a:latin typeface="Calibri" panose="020F0502020204030204" pitchFamily="34" charset="0"/>
                <a:ea typeface="Calibri" panose="020F0502020204030204" pitchFamily="34" charset="0"/>
                <a:cs typeface="Times New Roman" panose="02020603050405020304" pitchFamily="18" charset="0"/>
              </a:rPr>
              <a:t>[monitored by Judges of Fact]</a:t>
            </a: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latin typeface="Calibri" panose="020F0502020204030204" pitchFamily="34" charset="0"/>
                <a:ea typeface="Calibri" panose="020F0502020204030204" pitchFamily="34" charset="0"/>
                <a:cs typeface="Times New Roman" panose="02020603050405020304" pitchFamily="18" charset="0"/>
              </a:rPr>
              <a:t>Racing starts when </a:t>
            </a:r>
            <a:r>
              <a:rPr lang="en-GB" sz="2200" kern="100" dirty="0">
                <a:highlight>
                  <a:srgbClr val="FF0000"/>
                </a:highlight>
                <a:latin typeface="Calibri" panose="020F0502020204030204" pitchFamily="34" charset="0"/>
                <a:ea typeface="Calibri" panose="020F0502020204030204" pitchFamily="34" charset="0"/>
                <a:cs typeface="Times New Roman" panose="02020603050405020304" pitchFamily="18" charset="0"/>
              </a:rPr>
              <a:t>RED</a:t>
            </a:r>
            <a:r>
              <a:rPr lang="en-GB" sz="2200" kern="100" dirty="0">
                <a:latin typeface="Calibri" panose="020F0502020204030204" pitchFamily="34" charset="0"/>
                <a:ea typeface="Calibri" panose="020F0502020204030204" pitchFamily="34" charset="0"/>
                <a:cs typeface="Times New Roman" panose="02020603050405020304" pitchFamily="18" charset="0"/>
              </a:rPr>
              <a:t> Lights go out</a:t>
            </a:r>
          </a:p>
          <a:p>
            <a:endParaRPr lang="en-GB" sz="2200" b="1"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2840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E30B916-633B-B78B-840D-4561A49633F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FF1ACE9D-B999-DA40-31FC-885B22CB54E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8B89AD99-3923-4992-F96F-7ECE620087FA}"/>
              </a:ext>
            </a:extLst>
          </p:cNvPr>
          <p:cNvSpPr txBox="1"/>
          <p:nvPr/>
        </p:nvSpPr>
        <p:spPr>
          <a:xfrm>
            <a:off x="2672104" y="256199"/>
            <a:ext cx="4029321"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E8F2F458-67B2-3883-A2BD-6E60E2AE5F67}"/>
              </a:ext>
            </a:extLst>
          </p:cNvPr>
          <p:cNvSpPr txBox="1"/>
          <p:nvPr/>
        </p:nvSpPr>
        <p:spPr>
          <a:xfrm>
            <a:off x="215168" y="812899"/>
            <a:ext cx="8713664" cy="5601533"/>
          </a:xfrm>
          <a:prstGeom prst="rect">
            <a:avLst/>
          </a:prstGeom>
          <a:noFill/>
        </p:spPr>
        <p:txBody>
          <a:bodyPr wrap="square">
            <a:spAutoFit/>
          </a:bodyPr>
          <a:lstStyle/>
          <a:p>
            <a:r>
              <a:rPr lang="en-GB" sz="2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Race Instructions/Information</a:t>
            </a:r>
            <a:r>
              <a:rPr lang="en-GB" sz="2200" kern="100" dirty="0">
                <a:highlight>
                  <a:srgbClr val="FFFF00"/>
                </a:highlight>
                <a:latin typeface="Calibri" panose="020F0502020204030204" pitchFamily="34" charset="0"/>
                <a:ea typeface="Calibri" panose="020F0502020204030204" pitchFamily="34" charset="0"/>
                <a:cs typeface="Calibri" panose="020F0502020204030204" pitchFamily="34" charset="0"/>
              </a:rPr>
              <a:t> &amp; Penalties</a:t>
            </a:r>
          </a:p>
          <a:p>
            <a:endParaRPr lang="en-GB" sz="1200" kern="1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endParaRPr lang="en-GB" sz="1200" b="1" kern="1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r>
              <a:rPr lang="en-GB" sz="2200" kern="100" dirty="0">
                <a:latin typeface="Calibri" panose="020F0502020204030204" pitchFamily="34" charset="0"/>
                <a:ea typeface="Calibri" panose="020F0502020204030204" pitchFamily="34" charset="0"/>
                <a:cs typeface="Calibri" panose="020F0502020204030204" pitchFamily="34" charset="0"/>
              </a:rPr>
              <a:t>Displayed on Flags &amp; Boards and where possible Radio to team </a:t>
            </a:r>
          </a:p>
          <a:p>
            <a:endParaRPr lang="en-GB" sz="1200" b="1" kern="100" dirty="0">
              <a:latin typeface="Calibri" panose="020F0502020204030204" pitchFamily="34" charset="0"/>
              <a:ea typeface="Calibri" panose="020F0502020204030204" pitchFamily="34" charset="0"/>
              <a:cs typeface="Calibri" panose="020F0502020204030204" pitchFamily="34" charset="0"/>
            </a:endParaRPr>
          </a:p>
          <a:p>
            <a:r>
              <a:rPr lang="en-GB" sz="2200" kern="100" dirty="0">
                <a:effectLst/>
                <a:latin typeface="Calibri" panose="020F0502020204030204" pitchFamily="34" charset="0"/>
                <a:ea typeface="Calibri" panose="020F0502020204030204" pitchFamily="34" charset="0"/>
                <a:cs typeface="Calibri" panose="020F0502020204030204" pitchFamily="34" charset="0"/>
              </a:rPr>
              <a:t>VSC Radio instruction to Teams </a:t>
            </a:r>
            <a:endParaRPr lang="en-GB" sz="2200" kern="100" dirty="0">
              <a:latin typeface="Calibri" panose="020F0502020204030204" pitchFamily="34" charset="0"/>
              <a:ea typeface="Calibri" panose="020F0502020204030204" pitchFamily="34" charset="0"/>
              <a:cs typeface="Calibri" panose="020F0502020204030204" pitchFamily="34" charset="0"/>
            </a:endParaRPr>
          </a:p>
          <a:p>
            <a:endParaRPr lang="en-GB" sz="1200" kern="100" dirty="0">
              <a:latin typeface="Calibri" panose="020F0502020204030204" pitchFamily="34" charset="0"/>
              <a:ea typeface="Calibri" panose="020F0502020204030204" pitchFamily="34" charset="0"/>
              <a:cs typeface="Calibri" panose="020F0502020204030204" pitchFamily="34" charset="0"/>
            </a:endParaRPr>
          </a:p>
          <a:p>
            <a:r>
              <a:rPr lang="en-GB" sz="2200" kern="100" dirty="0">
                <a:latin typeface="Calibri" panose="020F0502020204030204" pitchFamily="34" charset="0"/>
                <a:ea typeface="Calibri" panose="020F0502020204030204" pitchFamily="34" charset="0"/>
                <a:cs typeface="Calibri" panose="020F0502020204030204" pitchFamily="34" charset="0"/>
              </a:rPr>
              <a:t>Black/White: With number  </a:t>
            </a:r>
          </a:p>
          <a:p>
            <a:endParaRPr lang="en-GB" sz="1000" kern="100" dirty="0">
              <a:latin typeface="Calibri" panose="020F0502020204030204" pitchFamily="34" charset="0"/>
              <a:ea typeface="Calibri" panose="020F0502020204030204" pitchFamily="34" charset="0"/>
              <a:cs typeface="Calibri" panose="020F0502020204030204" pitchFamily="34" charset="0"/>
            </a:endParaRPr>
          </a:p>
          <a:p>
            <a:r>
              <a:rPr lang="en-GB" sz="2200" kern="100" dirty="0">
                <a:latin typeface="Calibri" panose="020F0502020204030204" pitchFamily="34" charset="0"/>
                <a:ea typeface="Calibri" panose="020F0502020204030204" pitchFamily="34" charset="0"/>
                <a:cs typeface="Calibri" panose="020F0502020204030204" pitchFamily="34" charset="0"/>
              </a:rPr>
              <a:t>Black/Orange: With number </a:t>
            </a:r>
          </a:p>
          <a:p>
            <a:r>
              <a:rPr lang="en-GB" sz="2200" kern="100" dirty="0">
                <a:latin typeface="Calibri" panose="020F0502020204030204" pitchFamily="34" charset="0"/>
                <a:ea typeface="Calibri" panose="020F0502020204030204" pitchFamily="34" charset="0"/>
                <a:cs typeface="Calibri" panose="020F0502020204030204" pitchFamily="34" charset="0"/>
              </a:rPr>
              <a:t>You must come into the pits on the next time at pit lane entry</a:t>
            </a:r>
          </a:p>
          <a:p>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2200" kern="100" dirty="0">
                <a:effectLst/>
                <a:latin typeface="Calibri" panose="020F0502020204030204" pitchFamily="34" charset="0"/>
                <a:ea typeface="Calibri" panose="020F0502020204030204" pitchFamily="34" charset="0"/>
                <a:cs typeface="Calibri" panose="020F0502020204030204" pitchFamily="34" charset="0"/>
              </a:rPr>
              <a:t>Stop/Go &amp; Drive through penalties MUST be taken within 3 laps. </a:t>
            </a:r>
          </a:p>
          <a:p>
            <a:pPr algn="just"/>
            <a:endParaRPr lang="en-GB" sz="1400" kern="100" dirty="0">
              <a:latin typeface="Calibri" panose="020F0502020204030204" pitchFamily="34" charset="0"/>
              <a:ea typeface="Calibri" panose="020F0502020204030204" pitchFamily="34" charset="0"/>
              <a:cs typeface="Calibri" panose="020F0502020204030204" pitchFamily="34" charset="0"/>
            </a:endParaRPr>
          </a:p>
          <a:p>
            <a:pPr algn="just"/>
            <a:r>
              <a:rPr lang="en-GB" sz="2200" kern="100" dirty="0">
                <a:effectLst/>
                <a:latin typeface="Calibri" panose="020F0502020204030204" pitchFamily="34" charset="0"/>
                <a:ea typeface="Calibri" panose="020F0502020204030204" pitchFamily="34" charset="0"/>
                <a:cs typeface="Calibri" panose="020F0502020204030204" pitchFamily="34" charset="0"/>
              </a:rPr>
              <a:t>For the avoidance of doubt, you cannot take a Stop/Go penalty or Drive through Penalty on the last lap.</a:t>
            </a:r>
          </a:p>
          <a:p>
            <a:pPr algn="just"/>
            <a:endParaRPr lang="en-GB" sz="1200" kern="100" dirty="0">
              <a:latin typeface="Calibri" panose="020F0502020204030204" pitchFamily="34" charset="0"/>
              <a:ea typeface="Calibri" panose="020F0502020204030204" pitchFamily="34" charset="0"/>
              <a:cs typeface="Calibri" panose="020F0502020204030204" pitchFamily="34" charset="0"/>
            </a:endParaRPr>
          </a:p>
          <a:p>
            <a:pPr algn="just"/>
            <a:r>
              <a:rPr lang="en-GB" sz="2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GB" sz="2200" kern="100" dirty="0">
                <a:effectLst/>
                <a:latin typeface="Calibri" panose="020F0502020204030204" pitchFamily="34" charset="0"/>
                <a:ea typeface="Calibri" panose="020F0502020204030204" pitchFamily="34" charset="0"/>
                <a:cs typeface="Calibri" panose="020F0502020204030204" pitchFamily="34" charset="0"/>
              </a:rPr>
              <a:t> Loss of Championship Points (Championship Regulation 1.6.3) resulting from NCR Licence Penalty Points (Ch.2 App.12 Art.1.2 – 1.5)</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937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55ABCB3-6417-35E1-1966-5F57141C53D5}"/>
            </a:ext>
          </a:extLst>
        </p:cNvPr>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890816C9-5A76-1B4E-5DCE-7432A1BEB2A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5DCA9EA8-A12B-F9D3-329B-EA68DDAD26F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A15C9EFB-8F36-F19D-6F81-3CCCBAF68C5C}"/>
              </a:ext>
            </a:extLst>
          </p:cNvPr>
          <p:cNvSpPr txBox="1"/>
          <p:nvPr/>
        </p:nvSpPr>
        <p:spPr>
          <a:xfrm>
            <a:off x="2672104" y="256199"/>
            <a:ext cx="4016795"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72E72DBB-B560-EC66-2B33-28365356C583}"/>
              </a:ext>
            </a:extLst>
          </p:cNvPr>
          <p:cNvSpPr txBox="1"/>
          <p:nvPr/>
        </p:nvSpPr>
        <p:spPr>
          <a:xfrm>
            <a:off x="216243" y="987039"/>
            <a:ext cx="8711514" cy="3570208"/>
          </a:xfrm>
          <a:prstGeom prst="rect">
            <a:avLst/>
          </a:prstGeom>
          <a:noFill/>
        </p:spPr>
        <p:txBody>
          <a:bodyPr wrap="square">
            <a:spAutoFit/>
          </a:bodyPr>
          <a:lstStyle/>
          <a:p>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Race/Session Stop:</a:t>
            </a:r>
          </a:p>
          <a:p>
            <a:endPar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Calibri" panose="020F0502020204030204" pitchFamily="34" charset="0"/>
              </a:rPr>
              <a:t>All circuit panels will show </a:t>
            </a:r>
            <a:r>
              <a:rPr lang="en-GB" sz="2200" kern="100" dirty="0">
                <a:effectLst/>
                <a:highlight>
                  <a:srgbClr val="FF0000"/>
                </a:highlight>
                <a:latin typeface="Calibri" panose="020F0502020204030204" pitchFamily="34" charset="0"/>
                <a:ea typeface="Calibri" panose="020F0502020204030204" pitchFamily="34" charset="0"/>
                <a:cs typeface="Calibri" panose="020F0502020204030204" pitchFamily="34" charset="0"/>
              </a:rPr>
              <a:t>RED</a:t>
            </a:r>
            <a:r>
              <a:rPr lang="en-GB" sz="2200" kern="100" dirty="0">
                <a:effectLst/>
                <a:latin typeface="Calibri" panose="020F0502020204030204" pitchFamily="34" charset="0"/>
                <a:ea typeface="Calibri" panose="020F0502020204030204" pitchFamily="34" charset="0"/>
                <a:cs typeface="Calibri" panose="020F0502020204030204" pitchFamily="34" charset="0"/>
              </a:rPr>
              <a:t> slow down with caution as the track may be blocked or obstructed –</a:t>
            </a:r>
          </a:p>
          <a:p>
            <a:endParaRPr lang="en-GB" sz="1400" kern="1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itchFamily="2" charset="2"/>
              <a:buChar char="Ø"/>
            </a:pPr>
            <a:r>
              <a:rPr lang="en-GB" sz="2200" kern="100" dirty="0">
                <a:latin typeface="Calibri" panose="020F0502020204030204" pitchFamily="34" charset="0"/>
                <a:ea typeface="Calibri" panose="020F0502020204030204" pitchFamily="34" charset="0"/>
                <a:cs typeface="Calibri" panose="020F0502020204030204" pitchFamily="34" charset="0"/>
              </a:rPr>
              <a:t>P</a:t>
            </a:r>
            <a:r>
              <a:rPr lang="en-GB" sz="2200" kern="100" dirty="0">
                <a:effectLst/>
                <a:latin typeface="Calibri" panose="020F0502020204030204" pitchFamily="34" charset="0"/>
                <a:ea typeface="Calibri" panose="020F0502020204030204" pitchFamily="34" charset="0"/>
                <a:cs typeface="Calibri" panose="020F0502020204030204" pitchFamily="34" charset="0"/>
              </a:rPr>
              <a:t>roceed to PITS during qualifying – </a:t>
            </a:r>
          </a:p>
          <a:p>
            <a:endParaRPr lang="en-GB" sz="1200" kern="1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itchFamily="2" charset="2"/>
              <a:buChar char="Ø"/>
            </a:pPr>
            <a:r>
              <a:rPr lang="en-GB" sz="2200" kern="100" dirty="0">
                <a:latin typeface="Calibri" panose="020F0502020204030204" pitchFamily="34" charset="0"/>
                <a:ea typeface="Calibri" panose="020F0502020204030204" pitchFamily="34" charset="0"/>
                <a:cs typeface="Calibri" panose="020F0502020204030204" pitchFamily="34" charset="0"/>
              </a:rPr>
              <a:t>Proceed to S</a:t>
            </a:r>
            <a:r>
              <a:rPr lang="en-GB" sz="2200" kern="100" dirty="0">
                <a:effectLst/>
                <a:latin typeface="Calibri" panose="020F0502020204030204" pitchFamily="34" charset="0"/>
                <a:ea typeface="Calibri" panose="020F0502020204030204" pitchFamily="34" charset="0"/>
                <a:cs typeface="Calibri" panose="020F0502020204030204" pitchFamily="34" charset="0"/>
              </a:rPr>
              <a:t>tartline during racing stopping short of </a:t>
            </a:r>
            <a:r>
              <a:rPr lang="en-GB" sz="2200" kern="100" dirty="0">
                <a:latin typeface="Calibri" panose="020F0502020204030204" pitchFamily="34" charset="0"/>
                <a:ea typeface="Calibri" panose="020F0502020204030204" pitchFamily="34" charset="0"/>
                <a:cs typeface="Calibri" panose="020F0502020204030204" pitchFamily="34" charset="0"/>
              </a:rPr>
              <a:t>GRID</a:t>
            </a:r>
            <a:r>
              <a:rPr lang="en-GB" sz="2200" kern="100" dirty="0">
                <a:effectLst/>
                <a:latin typeface="Calibri" panose="020F0502020204030204" pitchFamily="34" charset="0"/>
                <a:ea typeface="Calibri" panose="020F0502020204030204" pitchFamily="34" charset="0"/>
                <a:cs typeface="Calibri" panose="020F0502020204030204" pitchFamily="34" charset="0"/>
              </a:rPr>
              <a:t> following marshals instructions for re-griding in the event of a restart</a:t>
            </a:r>
          </a:p>
          <a:p>
            <a:endParaRPr lang="en-GB" sz="2200" kern="100" dirty="0">
              <a:latin typeface="Calibri" panose="020F0502020204030204" pitchFamily="34" charset="0"/>
              <a:ea typeface="Calibri" panose="020F0502020204030204" pitchFamily="34" charset="0"/>
              <a:cs typeface="Calibri" panose="020F0502020204030204" pitchFamily="34" charset="0"/>
            </a:endParaRPr>
          </a:p>
          <a:p>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9113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EA49CA3E-2881-26B3-D6D5-82F0E0A6CF42}"/>
            </a:ext>
          </a:extLst>
        </p:cNvPr>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C9A22AB8-6C53-F796-4397-6D2C6937EBB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1F74B199-9AEF-B2AB-3435-01FF297BC71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07EAE829-C12F-6C43-BBE7-39F46AC8178A}"/>
              </a:ext>
            </a:extLst>
          </p:cNvPr>
          <p:cNvSpPr txBox="1"/>
          <p:nvPr/>
        </p:nvSpPr>
        <p:spPr>
          <a:xfrm>
            <a:off x="2672104" y="256199"/>
            <a:ext cx="3653540" cy="369332"/>
          </a:xfrm>
          <a:prstGeom prst="rect">
            <a:avLst/>
          </a:prstGeom>
          <a:noFill/>
        </p:spPr>
        <p:txBody>
          <a:bodyPr wrap="square" rtlCol="0">
            <a:spAutoFit/>
          </a:bodyPr>
          <a:lstStyle/>
          <a:p>
            <a:pPr algn="ctr"/>
            <a:r>
              <a:rPr lang="en-US" dirty="0"/>
              <a:t>Drivers Briefing Pembrey 2025</a:t>
            </a:r>
          </a:p>
        </p:txBody>
      </p:sp>
      <p:sp>
        <p:nvSpPr>
          <p:cNvPr id="8" name="TextBox 7">
            <a:extLst>
              <a:ext uri="{FF2B5EF4-FFF2-40B4-BE49-F238E27FC236}">
                <a16:creationId xmlns:a16="http://schemas.microsoft.com/office/drawing/2014/main" id="{95165353-3B35-E76C-C8C6-1AFCA2F8F720}"/>
              </a:ext>
            </a:extLst>
          </p:cNvPr>
          <p:cNvSpPr txBox="1"/>
          <p:nvPr/>
        </p:nvSpPr>
        <p:spPr>
          <a:xfrm>
            <a:off x="5393390" y="1420228"/>
            <a:ext cx="2954225" cy="400110"/>
          </a:xfrm>
          <a:prstGeom prst="rect">
            <a:avLst/>
          </a:prstGeom>
          <a:solidFill>
            <a:schemeClr val="accent6">
              <a:lumMod val="60000"/>
              <a:lumOff val="40000"/>
            </a:schemeClr>
          </a:solidFill>
        </p:spPr>
        <p:txBody>
          <a:bodyPr wrap="square" rtlCol="0">
            <a:spAutoFit/>
          </a:bodyPr>
          <a:lstStyle/>
          <a:p>
            <a:r>
              <a:rPr lang="en-US" sz="2000" dirty="0"/>
              <a:t>Start Lights &amp;  Panel</a:t>
            </a:r>
          </a:p>
        </p:txBody>
      </p:sp>
      <p:sp>
        <p:nvSpPr>
          <p:cNvPr id="10" name="TextBox 9">
            <a:extLst>
              <a:ext uri="{FF2B5EF4-FFF2-40B4-BE49-F238E27FC236}">
                <a16:creationId xmlns:a16="http://schemas.microsoft.com/office/drawing/2014/main" id="{BDCE5CCC-FFAA-DEB5-3249-5B06685D21E7}"/>
              </a:ext>
            </a:extLst>
          </p:cNvPr>
          <p:cNvSpPr txBox="1"/>
          <p:nvPr/>
        </p:nvSpPr>
        <p:spPr>
          <a:xfrm>
            <a:off x="5894353" y="2815091"/>
            <a:ext cx="2819311" cy="400110"/>
          </a:xfrm>
          <a:prstGeom prst="rect">
            <a:avLst/>
          </a:prstGeom>
          <a:solidFill>
            <a:schemeClr val="accent6">
              <a:lumMod val="60000"/>
              <a:lumOff val="40000"/>
            </a:schemeClr>
          </a:solidFill>
        </p:spPr>
        <p:txBody>
          <a:bodyPr wrap="square" rtlCol="0">
            <a:spAutoFit/>
          </a:bodyPr>
          <a:lstStyle/>
          <a:p>
            <a:pPr algn="ctr"/>
            <a:r>
              <a:rPr lang="en-US" sz="2000" dirty="0"/>
              <a:t>Control Line</a:t>
            </a:r>
          </a:p>
        </p:txBody>
      </p:sp>
      <p:sp>
        <p:nvSpPr>
          <p:cNvPr id="11" name="TextBox 10">
            <a:extLst>
              <a:ext uri="{FF2B5EF4-FFF2-40B4-BE49-F238E27FC236}">
                <a16:creationId xmlns:a16="http://schemas.microsoft.com/office/drawing/2014/main" id="{D10DA944-B074-35D9-B55A-8E9DF3D693D7}"/>
              </a:ext>
            </a:extLst>
          </p:cNvPr>
          <p:cNvSpPr txBox="1"/>
          <p:nvPr/>
        </p:nvSpPr>
        <p:spPr>
          <a:xfrm>
            <a:off x="5894353" y="4162105"/>
            <a:ext cx="2819311" cy="400110"/>
          </a:xfrm>
          <a:prstGeom prst="rect">
            <a:avLst/>
          </a:prstGeom>
          <a:solidFill>
            <a:schemeClr val="accent6">
              <a:lumMod val="60000"/>
              <a:lumOff val="40000"/>
            </a:schemeClr>
          </a:solidFill>
        </p:spPr>
        <p:txBody>
          <a:bodyPr wrap="square" rtlCol="0">
            <a:spAutoFit/>
          </a:bodyPr>
          <a:lstStyle/>
          <a:p>
            <a:pPr algn="ctr"/>
            <a:r>
              <a:rPr lang="en-US" sz="2000" dirty="0"/>
              <a:t>Startline</a:t>
            </a:r>
          </a:p>
        </p:txBody>
      </p:sp>
      <p:cxnSp>
        <p:nvCxnSpPr>
          <p:cNvPr id="13" name="Straight Arrow Connector 12">
            <a:extLst>
              <a:ext uri="{FF2B5EF4-FFF2-40B4-BE49-F238E27FC236}">
                <a16:creationId xmlns:a16="http://schemas.microsoft.com/office/drawing/2014/main" id="{E7FECF19-942D-78E8-A3E4-FD3819CC62BA}"/>
              </a:ext>
            </a:extLst>
          </p:cNvPr>
          <p:cNvCxnSpPr>
            <a:cxnSpLocks/>
            <a:stCxn id="8" idx="1"/>
          </p:cNvCxnSpPr>
          <p:nvPr/>
        </p:nvCxnSpPr>
        <p:spPr>
          <a:xfrm flipH="1">
            <a:off x="1867755" y="1620283"/>
            <a:ext cx="3525635" cy="6586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F1643D2-8D75-C2CF-0333-D71576D2D277}"/>
              </a:ext>
            </a:extLst>
          </p:cNvPr>
          <p:cNvCxnSpPr>
            <a:cxnSpLocks/>
          </p:cNvCxnSpPr>
          <p:nvPr/>
        </p:nvCxnSpPr>
        <p:spPr>
          <a:xfrm flipH="1">
            <a:off x="3449437" y="3090255"/>
            <a:ext cx="2098874" cy="184028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3C39F2-D85D-F381-5169-A509FCB15A3B}"/>
              </a:ext>
            </a:extLst>
          </p:cNvPr>
          <p:cNvCxnSpPr>
            <a:cxnSpLocks/>
            <a:stCxn id="11" idx="1"/>
          </p:cNvCxnSpPr>
          <p:nvPr/>
        </p:nvCxnSpPr>
        <p:spPr>
          <a:xfrm flipH="1">
            <a:off x="3522133" y="4362160"/>
            <a:ext cx="2372220" cy="64356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road with a stop light&#10;&#10;AI-generated content may be incorrect.">
            <a:extLst>
              <a:ext uri="{FF2B5EF4-FFF2-40B4-BE49-F238E27FC236}">
                <a16:creationId xmlns:a16="http://schemas.microsoft.com/office/drawing/2014/main" id="{95C3D4B7-B8EE-06F1-40B8-187CDDAAF047}"/>
              </a:ext>
            </a:extLst>
          </p:cNvPr>
          <p:cNvPicPr>
            <a:picLocks noChangeAspect="1"/>
          </p:cNvPicPr>
          <p:nvPr/>
        </p:nvPicPr>
        <p:blipFill>
          <a:blip r:embed="rId5"/>
          <a:stretch>
            <a:fillRect/>
          </a:stretch>
        </p:blipFill>
        <p:spPr>
          <a:xfrm>
            <a:off x="774801" y="633047"/>
            <a:ext cx="1873250" cy="2497667"/>
          </a:xfrm>
          <a:prstGeom prst="rect">
            <a:avLst/>
          </a:prstGeom>
        </p:spPr>
      </p:pic>
      <p:pic>
        <p:nvPicPr>
          <p:cNvPr id="16" name="Picture 15" descr="A long shot of a road&#10;&#10;AI-generated content may be incorrect.">
            <a:extLst>
              <a:ext uri="{FF2B5EF4-FFF2-40B4-BE49-F238E27FC236}">
                <a16:creationId xmlns:a16="http://schemas.microsoft.com/office/drawing/2014/main" id="{EB2DCFA5-362B-4179-66FB-DAFF9CD2AA37}"/>
              </a:ext>
            </a:extLst>
          </p:cNvPr>
          <p:cNvPicPr>
            <a:picLocks noChangeAspect="1"/>
          </p:cNvPicPr>
          <p:nvPr/>
        </p:nvPicPr>
        <p:blipFill>
          <a:blip r:embed="rId6"/>
          <a:stretch>
            <a:fillRect/>
          </a:stretch>
        </p:blipFill>
        <p:spPr>
          <a:xfrm>
            <a:off x="1586960" y="3562157"/>
            <a:ext cx="2165350" cy="2887133"/>
          </a:xfrm>
          <a:prstGeom prst="rect">
            <a:avLst/>
          </a:prstGeom>
        </p:spPr>
      </p:pic>
    </p:spTree>
    <p:extLst>
      <p:ext uri="{BB962C8B-B14F-4D97-AF65-F5344CB8AC3E}">
        <p14:creationId xmlns:p14="http://schemas.microsoft.com/office/powerpoint/2010/main" val="289721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971C7844-5DF0-0397-4916-5DBFC2EE99E6}"/>
            </a:ext>
          </a:extLst>
        </p:cNvPr>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2B7752B-71FA-DFD8-6C42-252D7E1DFF4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CCE23F69-A93A-70E2-259D-2F2FAA53F38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DDF7E625-1882-B292-FF1A-ED72F50E0821}"/>
              </a:ext>
            </a:extLst>
          </p:cNvPr>
          <p:cNvSpPr txBox="1"/>
          <p:nvPr/>
        </p:nvSpPr>
        <p:spPr>
          <a:xfrm>
            <a:off x="2672104" y="256199"/>
            <a:ext cx="3653540" cy="369332"/>
          </a:xfrm>
          <a:prstGeom prst="rect">
            <a:avLst/>
          </a:prstGeom>
          <a:noFill/>
        </p:spPr>
        <p:txBody>
          <a:bodyPr wrap="square" rtlCol="0">
            <a:spAutoFit/>
          </a:bodyPr>
          <a:lstStyle/>
          <a:p>
            <a:pPr algn="ctr"/>
            <a:r>
              <a:rPr lang="en-US" dirty="0"/>
              <a:t>Drivers Briefing Pembrey 2025</a:t>
            </a:r>
          </a:p>
        </p:txBody>
      </p:sp>
      <p:sp>
        <p:nvSpPr>
          <p:cNvPr id="8" name="TextBox 7">
            <a:extLst>
              <a:ext uri="{FF2B5EF4-FFF2-40B4-BE49-F238E27FC236}">
                <a16:creationId xmlns:a16="http://schemas.microsoft.com/office/drawing/2014/main" id="{D336EB3C-C107-BF84-2042-6A5A6DA7F8D3}"/>
              </a:ext>
            </a:extLst>
          </p:cNvPr>
          <p:cNvSpPr txBox="1"/>
          <p:nvPr/>
        </p:nvSpPr>
        <p:spPr>
          <a:xfrm>
            <a:off x="5118605" y="2483972"/>
            <a:ext cx="2954225" cy="400110"/>
          </a:xfrm>
          <a:prstGeom prst="rect">
            <a:avLst/>
          </a:prstGeom>
          <a:solidFill>
            <a:schemeClr val="accent6">
              <a:lumMod val="60000"/>
              <a:lumOff val="40000"/>
            </a:schemeClr>
          </a:solidFill>
        </p:spPr>
        <p:txBody>
          <a:bodyPr wrap="square" rtlCol="0">
            <a:spAutoFit/>
          </a:bodyPr>
          <a:lstStyle/>
          <a:p>
            <a:r>
              <a:rPr lang="en-US" sz="2000" dirty="0"/>
              <a:t>Pit Entry Speed Line</a:t>
            </a:r>
          </a:p>
        </p:txBody>
      </p:sp>
      <p:sp>
        <p:nvSpPr>
          <p:cNvPr id="10" name="TextBox 9">
            <a:extLst>
              <a:ext uri="{FF2B5EF4-FFF2-40B4-BE49-F238E27FC236}">
                <a16:creationId xmlns:a16="http://schemas.microsoft.com/office/drawing/2014/main" id="{4C6B0479-7A8E-180C-D041-799931CDFCAF}"/>
              </a:ext>
            </a:extLst>
          </p:cNvPr>
          <p:cNvSpPr txBox="1"/>
          <p:nvPr/>
        </p:nvSpPr>
        <p:spPr>
          <a:xfrm>
            <a:off x="4498874" y="1107685"/>
            <a:ext cx="2819311" cy="400110"/>
          </a:xfrm>
          <a:prstGeom prst="rect">
            <a:avLst/>
          </a:prstGeom>
          <a:solidFill>
            <a:schemeClr val="accent6">
              <a:lumMod val="60000"/>
              <a:lumOff val="40000"/>
            </a:schemeClr>
          </a:solidFill>
        </p:spPr>
        <p:txBody>
          <a:bodyPr wrap="square" rtlCol="0">
            <a:spAutoFit/>
          </a:bodyPr>
          <a:lstStyle/>
          <a:p>
            <a:pPr algn="ctr"/>
            <a:r>
              <a:rPr lang="en-US" sz="2000" dirty="0"/>
              <a:t>Pit Entry</a:t>
            </a:r>
          </a:p>
        </p:txBody>
      </p:sp>
      <p:cxnSp>
        <p:nvCxnSpPr>
          <p:cNvPr id="23" name="Straight Arrow Connector 22">
            <a:extLst>
              <a:ext uri="{FF2B5EF4-FFF2-40B4-BE49-F238E27FC236}">
                <a16:creationId xmlns:a16="http://schemas.microsoft.com/office/drawing/2014/main" id="{8DB7E23D-A76A-6B33-C491-5FA062287A44}"/>
              </a:ext>
            </a:extLst>
          </p:cNvPr>
          <p:cNvCxnSpPr>
            <a:cxnSpLocks/>
            <a:stCxn id="10" idx="1"/>
            <a:endCxn id="9" idx="3"/>
          </p:cNvCxnSpPr>
          <p:nvPr/>
        </p:nvCxnSpPr>
        <p:spPr>
          <a:xfrm flipH="1">
            <a:off x="2764388" y="1307740"/>
            <a:ext cx="1734486" cy="86615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37DBC01-CBCA-782F-C41B-80D4AB8D38F8}"/>
              </a:ext>
            </a:extLst>
          </p:cNvPr>
          <p:cNvCxnSpPr>
            <a:cxnSpLocks/>
          </p:cNvCxnSpPr>
          <p:nvPr/>
        </p:nvCxnSpPr>
        <p:spPr>
          <a:xfrm flipH="1">
            <a:off x="4025396" y="2884082"/>
            <a:ext cx="1647271" cy="199271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road with tire marks on it&#10;&#10;AI-generated content may be incorrect.">
            <a:extLst>
              <a:ext uri="{FF2B5EF4-FFF2-40B4-BE49-F238E27FC236}">
                <a16:creationId xmlns:a16="http://schemas.microsoft.com/office/drawing/2014/main" id="{0E2DDA51-9EE0-D369-7601-241BF1BA6DDC}"/>
              </a:ext>
            </a:extLst>
          </p:cNvPr>
          <p:cNvPicPr>
            <a:picLocks noChangeAspect="1"/>
          </p:cNvPicPr>
          <p:nvPr/>
        </p:nvPicPr>
        <p:blipFill>
          <a:blip r:embed="rId5"/>
          <a:stretch>
            <a:fillRect/>
          </a:stretch>
        </p:blipFill>
        <p:spPr>
          <a:xfrm>
            <a:off x="711770" y="805481"/>
            <a:ext cx="2052618" cy="2736824"/>
          </a:xfrm>
          <a:prstGeom prst="rect">
            <a:avLst/>
          </a:prstGeom>
        </p:spPr>
      </p:pic>
      <p:pic>
        <p:nvPicPr>
          <p:cNvPr id="13" name="Picture 12" descr="A race track with a road and a blue tarp&#10;&#10;AI-generated content may be incorrect.">
            <a:extLst>
              <a:ext uri="{FF2B5EF4-FFF2-40B4-BE49-F238E27FC236}">
                <a16:creationId xmlns:a16="http://schemas.microsoft.com/office/drawing/2014/main" id="{70785B71-2267-A430-FB77-2E42BEE82E59}"/>
              </a:ext>
            </a:extLst>
          </p:cNvPr>
          <p:cNvPicPr>
            <a:picLocks noChangeAspect="1"/>
          </p:cNvPicPr>
          <p:nvPr/>
        </p:nvPicPr>
        <p:blipFill>
          <a:blip r:embed="rId6"/>
          <a:stretch>
            <a:fillRect/>
          </a:stretch>
        </p:blipFill>
        <p:spPr>
          <a:xfrm>
            <a:off x="3631631" y="3542305"/>
            <a:ext cx="2300817" cy="3067756"/>
          </a:xfrm>
          <a:prstGeom prst="rect">
            <a:avLst/>
          </a:prstGeom>
        </p:spPr>
      </p:pic>
    </p:spTree>
    <p:extLst>
      <p:ext uri="{BB962C8B-B14F-4D97-AF65-F5344CB8AC3E}">
        <p14:creationId xmlns:p14="http://schemas.microsoft.com/office/powerpoint/2010/main" val="396547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2A1CD96C-B88B-32BB-40A0-5CAEF3A891F1}"/>
            </a:ext>
          </a:extLst>
        </p:cNvPr>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5E914850-27EC-60F2-0CEA-631A19B7C219}"/>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C373EF7C-8795-ECBD-2068-F86DE643F64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F83695A9-321B-1787-5EF7-E8242103BED2}"/>
              </a:ext>
            </a:extLst>
          </p:cNvPr>
          <p:cNvSpPr txBox="1"/>
          <p:nvPr/>
        </p:nvSpPr>
        <p:spPr>
          <a:xfrm>
            <a:off x="2672104" y="256199"/>
            <a:ext cx="3653540" cy="369332"/>
          </a:xfrm>
          <a:prstGeom prst="rect">
            <a:avLst/>
          </a:prstGeom>
          <a:noFill/>
        </p:spPr>
        <p:txBody>
          <a:bodyPr wrap="square" rtlCol="0">
            <a:spAutoFit/>
          </a:bodyPr>
          <a:lstStyle/>
          <a:p>
            <a:pPr algn="ctr"/>
            <a:r>
              <a:rPr lang="en-US" dirty="0"/>
              <a:t>Drivers Briefing Pembrey 2025</a:t>
            </a:r>
          </a:p>
        </p:txBody>
      </p:sp>
      <p:sp>
        <p:nvSpPr>
          <p:cNvPr id="8" name="TextBox 7">
            <a:extLst>
              <a:ext uri="{FF2B5EF4-FFF2-40B4-BE49-F238E27FC236}">
                <a16:creationId xmlns:a16="http://schemas.microsoft.com/office/drawing/2014/main" id="{3097FF5A-B492-8CD6-7586-9B3ABB4F8F45}"/>
              </a:ext>
            </a:extLst>
          </p:cNvPr>
          <p:cNvSpPr txBox="1"/>
          <p:nvPr/>
        </p:nvSpPr>
        <p:spPr>
          <a:xfrm>
            <a:off x="5266947" y="3804772"/>
            <a:ext cx="2954225" cy="400110"/>
          </a:xfrm>
          <a:prstGeom prst="rect">
            <a:avLst/>
          </a:prstGeom>
          <a:solidFill>
            <a:schemeClr val="accent6">
              <a:lumMod val="60000"/>
              <a:lumOff val="40000"/>
            </a:schemeClr>
          </a:solidFill>
        </p:spPr>
        <p:txBody>
          <a:bodyPr wrap="square" rtlCol="0">
            <a:spAutoFit/>
          </a:bodyPr>
          <a:lstStyle/>
          <a:p>
            <a:r>
              <a:rPr lang="en-US" sz="2000" dirty="0"/>
              <a:t>Pit Exit Speed Line</a:t>
            </a:r>
          </a:p>
        </p:txBody>
      </p:sp>
      <p:sp>
        <p:nvSpPr>
          <p:cNvPr id="10" name="TextBox 9">
            <a:extLst>
              <a:ext uri="{FF2B5EF4-FFF2-40B4-BE49-F238E27FC236}">
                <a16:creationId xmlns:a16="http://schemas.microsoft.com/office/drawing/2014/main" id="{79D7D3E3-E107-CC1D-D5D8-11EE1AFDE8B2}"/>
              </a:ext>
            </a:extLst>
          </p:cNvPr>
          <p:cNvSpPr txBox="1"/>
          <p:nvPr/>
        </p:nvSpPr>
        <p:spPr>
          <a:xfrm>
            <a:off x="4498874" y="1107685"/>
            <a:ext cx="2819311" cy="400110"/>
          </a:xfrm>
          <a:prstGeom prst="rect">
            <a:avLst/>
          </a:prstGeom>
          <a:solidFill>
            <a:schemeClr val="accent6">
              <a:lumMod val="60000"/>
              <a:lumOff val="40000"/>
            </a:schemeClr>
          </a:solidFill>
        </p:spPr>
        <p:txBody>
          <a:bodyPr wrap="square" rtlCol="0">
            <a:spAutoFit/>
          </a:bodyPr>
          <a:lstStyle/>
          <a:p>
            <a:pPr algn="ctr"/>
            <a:r>
              <a:rPr lang="en-US" sz="2000" dirty="0"/>
              <a:t>Pit Exit Lights</a:t>
            </a:r>
          </a:p>
        </p:txBody>
      </p:sp>
      <p:cxnSp>
        <p:nvCxnSpPr>
          <p:cNvPr id="23" name="Straight Arrow Connector 22">
            <a:extLst>
              <a:ext uri="{FF2B5EF4-FFF2-40B4-BE49-F238E27FC236}">
                <a16:creationId xmlns:a16="http://schemas.microsoft.com/office/drawing/2014/main" id="{CE685750-98D9-4AEA-14F5-4FFC1C8E37C4}"/>
              </a:ext>
            </a:extLst>
          </p:cNvPr>
          <p:cNvCxnSpPr>
            <a:cxnSpLocks/>
          </p:cNvCxnSpPr>
          <p:nvPr/>
        </p:nvCxnSpPr>
        <p:spPr>
          <a:xfrm flipH="1">
            <a:off x="1320800" y="1507795"/>
            <a:ext cx="4724400" cy="113380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1716CA0-6088-73F9-4718-BE7B89C11042}"/>
              </a:ext>
            </a:extLst>
          </p:cNvPr>
          <p:cNvCxnSpPr>
            <a:cxnSpLocks/>
            <a:stCxn id="8" idx="1"/>
          </p:cNvCxnSpPr>
          <p:nvPr/>
        </p:nvCxnSpPr>
        <p:spPr>
          <a:xfrm flipH="1" flipV="1">
            <a:off x="3565337" y="3028649"/>
            <a:ext cx="1701610" cy="97617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road with a red light&#10;&#10;AI-generated content may be incorrect.">
            <a:extLst>
              <a:ext uri="{FF2B5EF4-FFF2-40B4-BE49-F238E27FC236}">
                <a16:creationId xmlns:a16="http://schemas.microsoft.com/office/drawing/2014/main" id="{BC83CC3C-0B09-7C7E-CDC0-95FAB6C7EC73}"/>
              </a:ext>
            </a:extLst>
          </p:cNvPr>
          <p:cNvPicPr>
            <a:picLocks noChangeAspect="1"/>
          </p:cNvPicPr>
          <p:nvPr/>
        </p:nvPicPr>
        <p:blipFill>
          <a:blip r:embed="rId5"/>
          <a:stretch>
            <a:fillRect/>
          </a:stretch>
        </p:blipFill>
        <p:spPr>
          <a:xfrm>
            <a:off x="745924" y="1307740"/>
            <a:ext cx="2902145" cy="3869526"/>
          </a:xfrm>
          <a:prstGeom prst="rect">
            <a:avLst/>
          </a:prstGeom>
        </p:spPr>
      </p:pic>
    </p:spTree>
    <p:extLst>
      <p:ext uri="{BB962C8B-B14F-4D97-AF65-F5344CB8AC3E}">
        <p14:creationId xmlns:p14="http://schemas.microsoft.com/office/powerpoint/2010/main" val="3169921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E30B916-633B-B78B-840D-4561A49633F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FF1ACE9D-B999-DA40-31FC-885B22CB54E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8B89AD99-3923-4992-F96F-7ECE620087FA}"/>
              </a:ext>
            </a:extLst>
          </p:cNvPr>
          <p:cNvSpPr txBox="1"/>
          <p:nvPr/>
        </p:nvSpPr>
        <p:spPr>
          <a:xfrm>
            <a:off x="2672104" y="256199"/>
            <a:ext cx="4016795"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4FEA1286-CCF1-002F-4B98-4022F9BF0663}"/>
              </a:ext>
            </a:extLst>
          </p:cNvPr>
          <p:cNvSpPr txBox="1"/>
          <p:nvPr/>
        </p:nvSpPr>
        <p:spPr>
          <a:xfrm>
            <a:off x="216243" y="988581"/>
            <a:ext cx="8711514" cy="4339650"/>
          </a:xfrm>
          <a:prstGeom prst="rect">
            <a:avLst/>
          </a:prstGeom>
          <a:noFill/>
        </p:spPr>
        <p:txBody>
          <a:bodyPr wrap="square">
            <a:spAutoFit/>
          </a:bodyPr>
          <a:lstStyle/>
          <a:p>
            <a:r>
              <a:rPr lang="en-GB" sz="2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Cameras: Championship Regulation 3.8 &amp; 3.9</a:t>
            </a:r>
          </a:p>
          <a:p>
            <a:endPar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just"/>
            <a:r>
              <a:rPr lang="en-GB" sz="2200" kern="100" dirty="0">
                <a:latin typeface="Calibri" panose="020F0502020204030204" pitchFamily="34" charset="0"/>
                <a:ea typeface="Calibri" panose="020F0502020204030204" pitchFamily="34" charset="0"/>
                <a:cs typeface="Arial" panose="020B0604020202020204" pitchFamily="34" charset="0"/>
              </a:rPr>
              <a:t>Camera System </a:t>
            </a:r>
            <a:r>
              <a:rPr lang="en-GB" sz="2200" kern="100" dirty="0">
                <a:effectLst/>
                <a:latin typeface="Calibri" panose="020F0502020204030204" pitchFamily="34" charset="0"/>
                <a:ea typeface="Calibri" panose="020F0502020204030204" pitchFamily="34" charset="0"/>
                <a:cs typeface="Arial" panose="020B0604020202020204" pitchFamily="34" charset="0"/>
              </a:rPr>
              <a:t>(DVR) Digital Video Recorder must be fully functional from leaving awning to returning to awning </a:t>
            </a:r>
          </a:p>
          <a:p>
            <a:pPr algn="just"/>
            <a:endParaRPr lang="en-GB" sz="1200" kern="100" dirty="0">
              <a:latin typeface="Calibri" panose="020F0502020204030204" pitchFamily="34" charset="0"/>
              <a:ea typeface="Calibri" panose="020F0502020204030204" pitchFamily="34" charset="0"/>
              <a:cs typeface="Arial" panose="020B0604020202020204" pitchFamily="34" charset="0"/>
            </a:endParaRPr>
          </a:p>
          <a:p>
            <a:pPr algn="just"/>
            <a:r>
              <a:rPr lang="en-GB" sz="2200" kern="100" dirty="0">
                <a:effectLst/>
                <a:latin typeface="Calibri" panose="020F0502020204030204" pitchFamily="34" charset="0"/>
                <a:ea typeface="Calibri" panose="020F0502020204030204" pitchFamily="34" charset="0"/>
                <a:cs typeface="Arial" panose="020B0604020202020204" pitchFamily="34" charset="0"/>
              </a:rPr>
              <a:t>(Non-working cameras penalty as per 2025 championship regulations)</a:t>
            </a:r>
          </a:p>
          <a:p>
            <a:pPr algn="just"/>
            <a:endParaRPr lang="en-GB" sz="2200" kern="100" dirty="0">
              <a:latin typeface="Calibri" panose="020F0502020204030204" pitchFamily="34" charset="0"/>
              <a:ea typeface="Calibri" panose="020F0502020204030204" pitchFamily="34" charset="0"/>
              <a:cs typeface="Arial" panose="020B0604020202020204" pitchFamily="34" charset="0"/>
            </a:endParaRPr>
          </a:p>
          <a:p>
            <a:pPr algn="just"/>
            <a:r>
              <a:rPr lang="en-GB" sz="2200" kern="1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Vehicle Isolators Championship Regulation 2.8.2</a:t>
            </a:r>
          </a:p>
          <a:p>
            <a:pPr algn="just"/>
            <a:endParaRPr lang="en-GB" sz="2200" kern="100" dirty="0">
              <a:highlight>
                <a:srgbClr val="FFFF00"/>
              </a:highlight>
              <a:latin typeface="Calibri" panose="020F0502020204030204" pitchFamily="34" charset="0"/>
              <a:ea typeface="Calibri" panose="020F0502020204030204" pitchFamily="34" charset="0"/>
              <a:cs typeface="Arial" panose="020B0604020202020204" pitchFamily="34" charset="0"/>
            </a:endParaRPr>
          </a:p>
          <a:p>
            <a:pPr algn="just"/>
            <a:r>
              <a:rPr lang="en-GB" sz="2200" kern="100" dirty="0">
                <a:effectLst/>
                <a:latin typeface="Calibri" panose="020F0502020204030204" pitchFamily="34" charset="0"/>
                <a:ea typeface="Calibri" panose="020F0502020204030204" pitchFamily="34" charset="0"/>
                <a:cs typeface="Arial" panose="020B0604020202020204" pitchFamily="34" charset="0"/>
              </a:rPr>
              <a:t>Competitors must ensure Vehicle Isolator remains continually switched on for 1 hour after the showing of the chequered flag</a:t>
            </a:r>
          </a:p>
          <a:p>
            <a:pPr algn="just"/>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062541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E30B916-633B-B78B-840D-4561A49633F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FF1ACE9D-B999-DA40-31FC-885B22CB54E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8B89AD99-3923-4992-F96F-7ECE620087FA}"/>
              </a:ext>
            </a:extLst>
          </p:cNvPr>
          <p:cNvSpPr txBox="1"/>
          <p:nvPr/>
        </p:nvSpPr>
        <p:spPr>
          <a:xfrm>
            <a:off x="2672104" y="256199"/>
            <a:ext cx="3961171"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77145EC2-79E0-5928-1128-2748B932E4C0}"/>
              </a:ext>
            </a:extLst>
          </p:cNvPr>
          <p:cNvSpPr txBox="1"/>
          <p:nvPr/>
        </p:nvSpPr>
        <p:spPr>
          <a:xfrm>
            <a:off x="295422" y="1440297"/>
            <a:ext cx="8418242" cy="2616101"/>
          </a:xfrm>
          <a:prstGeom prst="rect">
            <a:avLst/>
          </a:prstGeom>
          <a:noFill/>
        </p:spPr>
        <p:txBody>
          <a:bodyPr wrap="square">
            <a:spAutoFit/>
          </a:bodyPr>
          <a:lstStyle/>
          <a:p>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Note:</a:t>
            </a:r>
          </a:p>
          <a:p>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gn="ctr"/>
            <a:r>
              <a:rPr lang="en-GB" sz="2200" kern="100" dirty="0">
                <a:highlight>
                  <a:srgbClr val="FFFF00"/>
                </a:highlight>
                <a:latin typeface="Calibri" panose="020F0502020204030204" pitchFamily="34" charset="0"/>
                <a:ea typeface="Calibri" panose="020F0502020204030204" pitchFamily="34" charset="0"/>
                <a:cs typeface="Arial" panose="020B0604020202020204" pitchFamily="34" charset="0"/>
              </a:rPr>
              <a:t>Follow instructions of Officials &amp; Marshals at ALL TIMES</a:t>
            </a:r>
          </a:p>
          <a:p>
            <a:pPr algn="ctr"/>
            <a:endParaRPr lang="en-GB" sz="2200" kern="100" dirty="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p>
            <a:pPr algn="ctr"/>
            <a:r>
              <a:rPr lang="en-GB" sz="2200" kern="100" dirty="0">
                <a:highlight>
                  <a:srgbClr val="FFFF00"/>
                </a:highlight>
                <a:latin typeface="Calibri" panose="020F0502020204030204" pitchFamily="34" charset="0"/>
                <a:ea typeface="Calibri" panose="020F0502020204030204" pitchFamily="34" charset="0"/>
                <a:cs typeface="Arial" panose="020B0604020202020204" pitchFamily="34" charset="0"/>
              </a:rPr>
              <a:t>Extrication Exercise</a:t>
            </a:r>
          </a:p>
          <a:p>
            <a:pPr algn="ctr"/>
            <a:r>
              <a:rPr lang="en-GB" sz="2200" kern="100" dirty="0">
                <a:highlight>
                  <a:srgbClr val="FFFF00"/>
                </a:highlight>
                <a:latin typeface="Calibri" panose="020F0502020204030204" pitchFamily="34" charset="0"/>
                <a:ea typeface="Calibri" panose="020F0502020204030204" pitchFamily="34" charset="0"/>
                <a:cs typeface="Arial" panose="020B0604020202020204" pitchFamily="34" charset="0"/>
              </a:rPr>
              <a:t>Saturday</a:t>
            </a:r>
            <a:r>
              <a:rPr lang="en-GB" sz="2200" kern="1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 </a:t>
            </a:r>
            <a:r>
              <a:rPr lang="en-GB" sz="2200" kern="100" dirty="0">
                <a:highlight>
                  <a:srgbClr val="FFFF00"/>
                </a:highlight>
                <a:latin typeface="Calibri" panose="020F0502020204030204" pitchFamily="34" charset="0"/>
                <a:ea typeface="Calibri" panose="020F0502020204030204" pitchFamily="34" charset="0"/>
                <a:cs typeface="Arial" panose="020B0604020202020204" pitchFamily="34" charset="0"/>
              </a:rPr>
              <a:t>1800</a:t>
            </a:r>
            <a:r>
              <a:rPr lang="en-GB" sz="2200" kern="1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 Truck 26</a:t>
            </a:r>
          </a:p>
          <a:p>
            <a:pPr algn="ctr"/>
            <a:r>
              <a:rPr lang="en-GB" sz="2200" kern="100" dirty="0">
                <a:highlight>
                  <a:srgbClr val="FFFF00"/>
                </a:highlight>
                <a:latin typeface="Calibri" panose="020F0502020204030204" pitchFamily="34" charset="0"/>
                <a:ea typeface="Calibri" panose="020F0502020204030204" pitchFamily="34" charset="0"/>
                <a:cs typeface="Arial" panose="020B0604020202020204" pitchFamily="34" charset="0"/>
              </a:rPr>
              <a:t>Driver &amp; Truck be ready in Parc Ferme Area by 1745</a:t>
            </a:r>
            <a:endPar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057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E30B916-633B-B78B-840D-4561A49633F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FF1ACE9D-B999-DA40-31FC-885B22CB54E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8B89AD99-3923-4992-F96F-7ECE620087FA}"/>
              </a:ext>
            </a:extLst>
          </p:cNvPr>
          <p:cNvSpPr txBox="1"/>
          <p:nvPr/>
        </p:nvSpPr>
        <p:spPr>
          <a:xfrm>
            <a:off x="2672104" y="256199"/>
            <a:ext cx="4085157"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E877E253-D235-76F3-35AD-504BCAF1EDE3}"/>
              </a:ext>
            </a:extLst>
          </p:cNvPr>
          <p:cNvSpPr txBox="1"/>
          <p:nvPr/>
        </p:nvSpPr>
        <p:spPr>
          <a:xfrm>
            <a:off x="344659" y="1182231"/>
            <a:ext cx="8454682" cy="4493538"/>
          </a:xfrm>
          <a:prstGeom prst="rect">
            <a:avLst/>
          </a:prstGeom>
          <a:noFill/>
        </p:spPr>
        <p:txBody>
          <a:bodyPr wrap="square">
            <a:spAutoFit/>
          </a:bodyPr>
          <a:lstStyle/>
          <a:p>
            <a:r>
              <a:rPr lang="en-GB" sz="2200" b="1" kern="100" dirty="0">
                <a:effectLst/>
                <a:latin typeface="Calibri" panose="020F0502020204030204" pitchFamily="34" charset="0"/>
                <a:ea typeface="Calibri" panose="020F0502020204030204" pitchFamily="34" charset="0"/>
                <a:cs typeface="Times New Roman" panose="02020603050405020304" pitchFamily="18" charset="0"/>
              </a:rPr>
              <a:t>Respect Code:</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Full Race with Respect – for full details  https://www.motorsportuk.org/racewithrespect/ </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200" b="1" kern="100" dirty="0">
                <a:effectLst/>
                <a:latin typeface="Calibri" panose="020F0502020204030204" pitchFamily="34" charset="0"/>
                <a:ea typeface="Calibri" panose="020F0502020204030204" pitchFamily="34" charset="0"/>
                <a:cs typeface="Times New Roman" panose="02020603050405020304" pitchFamily="18" charset="0"/>
              </a:rPr>
              <a:t>Any Questions:</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Have an enjoyable meeting.</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200" kern="100" dirty="0">
                <a:latin typeface="Calibri" panose="020F0502020204030204" pitchFamily="34" charset="0"/>
                <a:ea typeface="Calibri" panose="020F0502020204030204" pitchFamily="34" charset="0"/>
                <a:cs typeface="Times New Roman" panose="02020603050405020304" pitchFamily="18" charset="0"/>
              </a:rPr>
              <a:t>Robert</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Lentell 140807</a:t>
            </a:r>
          </a:p>
          <a:p>
            <a:r>
              <a:rPr lang="en-GB" sz="2200" kern="100" dirty="0">
                <a:latin typeface="Calibri" panose="020F0502020204030204" pitchFamily="34" charset="0"/>
                <a:ea typeface="Calibri" panose="020F0502020204030204" pitchFamily="34" charset="0"/>
                <a:cs typeface="Times New Roman" panose="02020603050405020304" pitchFamily="18" charset="0"/>
              </a:rPr>
              <a:t>Clerk of Course</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rlentell.barc@gmail.com</a:t>
            </a:r>
            <a:endParaRPr lang="en-GB" sz="22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latin typeface="Calibri" panose="020F0502020204030204" pitchFamily="34" charset="0"/>
                <a:ea typeface="Calibri" panose="020F0502020204030204" pitchFamily="34" charset="0"/>
                <a:cs typeface="Times New Roman" panose="02020603050405020304" pitchFamily="18" charset="0"/>
              </a:rPr>
              <a:t>+44 (0)</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7710 749701</a:t>
            </a:r>
          </a:p>
        </p:txBody>
      </p:sp>
    </p:spTree>
    <p:extLst>
      <p:ext uri="{BB962C8B-B14F-4D97-AF65-F5344CB8AC3E}">
        <p14:creationId xmlns:p14="http://schemas.microsoft.com/office/powerpoint/2010/main" val="232162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32344C77-F8BE-8B5B-A219-57C5DFF395F0}"/>
            </a:ext>
          </a:extLst>
        </p:cNvPr>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E075649-75C3-2917-F496-7CD98B086C01}"/>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1FF102F9-E589-C6E9-B8CB-80BF836B2D55}"/>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6E4C70AD-E485-CEAD-A785-31F689758052}"/>
              </a:ext>
            </a:extLst>
          </p:cNvPr>
          <p:cNvSpPr txBox="1"/>
          <p:nvPr/>
        </p:nvSpPr>
        <p:spPr>
          <a:xfrm>
            <a:off x="2521672" y="389707"/>
            <a:ext cx="4100655" cy="369332"/>
          </a:xfrm>
          <a:prstGeom prst="rect">
            <a:avLst/>
          </a:prstGeom>
          <a:noFill/>
        </p:spPr>
        <p:txBody>
          <a:bodyPr wrap="square" rtlCol="0">
            <a:spAutoFit/>
          </a:bodyPr>
          <a:lstStyle/>
          <a:p>
            <a:pPr algn="ctr"/>
            <a:r>
              <a:rPr lang="en-US" dirty="0"/>
              <a:t>Drivers Briefing Brands Hatch 2025</a:t>
            </a:r>
          </a:p>
        </p:txBody>
      </p:sp>
      <p:sp>
        <p:nvSpPr>
          <p:cNvPr id="3" name="TextBox 2">
            <a:extLst>
              <a:ext uri="{FF2B5EF4-FFF2-40B4-BE49-F238E27FC236}">
                <a16:creationId xmlns:a16="http://schemas.microsoft.com/office/drawing/2014/main" id="{924BE414-4D61-3269-1375-B9049DDB15BB}"/>
              </a:ext>
            </a:extLst>
          </p:cNvPr>
          <p:cNvSpPr txBox="1"/>
          <p:nvPr/>
        </p:nvSpPr>
        <p:spPr>
          <a:xfrm>
            <a:off x="104061" y="1307926"/>
            <a:ext cx="8935876" cy="5047536"/>
          </a:xfrm>
          <a:prstGeom prst="rect">
            <a:avLst/>
          </a:prstGeom>
          <a:noFill/>
        </p:spPr>
        <p:txBody>
          <a:bodyPr wrap="square">
            <a:spAutoFit/>
          </a:bodyPr>
          <a:lstStyle/>
          <a:p>
            <a:r>
              <a:rPr lang="en-GB" sz="2200" b="1" kern="100" dirty="0">
                <a:effectLst/>
                <a:latin typeface="Calibri" panose="020F0502020204030204" pitchFamily="34" charset="0"/>
                <a:ea typeface="Calibri" panose="020F0502020204030204" pitchFamily="34" charset="0"/>
                <a:cs typeface="Times New Roman" panose="02020603050405020304" pitchFamily="18" charset="0"/>
              </a:rPr>
              <a:t>Event Final Instructions </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(has links to other documents) </a:t>
            </a:r>
          </a:p>
          <a:p>
            <a:endParaRPr lang="en-GB" sz="1400" b="1"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BARC Meeting Final Instructions</a:t>
            </a:r>
          </a:p>
          <a:p>
            <a:endParaRPr lang="en-GB" sz="11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BTRC 2025 Championship Regulations</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(published 27/03/2025)</a:t>
            </a:r>
          </a:p>
          <a:p>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BTRC 2025 Season Drivers Briefing V1 April 2025 </a:t>
            </a:r>
          </a:p>
          <a:p>
            <a:endParaRPr lang="en-GB" sz="11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BTRC Drivers Briefing at Each Venue</a:t>
            </a:r>
          </a:p>
          <a:p>
            <a:endParaRPr lang="en-GB"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BARC website BARC H&amp;S Guidance issue 2 February 2025</a:t>
            </a:r>
          </a:p>
          <a:p>
            <a:endParaRPr lang="en-GB" sz="11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BARC 2025 Safety Bulletin </a:t>
            </a:r>
          </a:p>
          <a:p>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BARC Standing Orders 2025  </a:t>
            </a:r>
            <a:endPar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r>
              <a:rPr lang="en-GB" sz="2100" kern="100" dirty="0">
                <a:effectLst/>
                <a:latin typeface="Calibri" panose="020F0502020204030204" pitchFamily="34" charset="0"/>
                <a:ea typeface="Calibri" panose="020F0502020204030204" pitchFamily="34" charset="0"/>
                <a:cs typeface="Times New Roman" panose="02020603050405020304" pitchFamily="18" charset="0"/>
              </a:rPr>
              <a:t>All published documents are enforceable by the Clerk of Course and or Stewards</a:t>
            </a:r>
          </a:p>
          <a:p>
            <a:endParaRPr lang="en-GB" sz="2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833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E30B916-633B-B78B-840D-4561A49633F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FF1ACE9D-B999-DA40-31FC-885B22CB54E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8B89AD99-3923-4992-F96F-7ECE620087FA}"/>
              </a:ext>
            </a:extLst>
          </p:cNvPr>
          <p:cNvSpPr txBox="1"/>
          <p:nvPr/>
        </p:nvSpPr>
        <p:spPr>
          <a:xfrm>
            <a:off x="2672104" y="256199"/>
            <a:ext cx="3615962"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06DE0018-C3FB-9417-C8E0-F30601F479CC}"/>
              </a:ext>
            </a:extLst>
          </p:cNvPr>
          <p:cNvSpPr txBox="1"/>
          <p:nvPr/>
        </p:nvSpPr>
        <p:spPr>
          <a:xfrm>
            <a:off x="180488" y="781760"/>
            <a:ext cx="8783024" cy="5663089"/>
          </a:xfrm>
          <a:prstGeom prst="rect">
            <a:avLst/>
          </a:prstGeom>
          <a:noFill/>
        </p:spPr>
        <p:txBody>
          <a:bodyPr wrap="square">
            <a:spAutoFit/>
          </a:bodyPr>
          <a:lstStyle/>
          <a:p>
            <a:pPr>
              <a:spcBef>
                <a:spcPts val="1200"/>
              </a:spcBef>
            </a:pPr>
            <a:r>
              <a:rPr lang="en-GB" sz="2400" u="sng" kern="0" dirty="0">
                <a:solidFill>
                  <a:srgbClr val="000000"/>
                </a:solidFill>
                <a:effectLst/>
                <a:highlight>
                  <a:srgbClr val="FFFF00"/>
                </a:highlight>
                <a:ea typeface="Times New Roman" panose="02020603050405020304" pitchFamily="18" charset="0"/>
                <a:cs typeface="Times New Roman" panose="02020603050405020304" pitchFamily="18" charset="0"/>
              </a:rPr>
              <a:t>CIRCUIT INFORMATION</a:t>
            </a:r>
          </a:p>
          <a:p>
            <a:r>
              <a:rPr lang="en-GB" sz="2400" kern="100" dirty="0">
                <a:effectLst/>
                <a:ea typeface="Calibri" panose="020F0502020204030204" pitchFamily="34" charset="0"/>
                <a:cs typeface="Times New Roman" panose="02020603050405020304" pitchFamily="18" charset="0"/>
              </a:rPr>
              <a:t> </a:t>
            </a:r>
          </a:p>
          <a:p>
            <a:r>
              <a:rPr lang="en-GB" sz="2200" kern="100" dirty="0">
                <a:effectLst/>
                <a:ea typeface="Calibri" panose="020F0502020204030204" pitchFamily="34" charset="0"/>
                <a:cs typeface="Times New Roman" panose="02020603050405020304" pitchFamily="18" charset="0"/>
              </a:rPr>
              <a:t>Lap length: </a:t>
            </a:r>
            <a:r>
              <a:rPr lang="en-GB" sz="2200" kern="100" dirty="0">
                <a:ea typeface="Calibri" panose="020F0502020204030204" pitchFamily="34" charset="0"/>
                <a:cs typeface="Times New Roman" panose="02020603050405020304" pitchFamily="18" charset="0"/>
              </a:rPr>
              <a:t> 1.456 miles/2.348 kilometres </a:t>
            </a:r>
            <a:r>
              <a:rPr lang="en-GB" sz="2200" kern="100" dirty="0">
                <a:effectLst/>
                <a:ea typeface="Calibri" panose="020F0502020204030204" pitchFamily="34" charset="0"/>
                <a:cs typeface="Times New Roman" panose="02020603050405020304" pitchFamily="18" charset="0"/>
              </a:rPr>
              <a:t>  </a:t>
            </a:r>
          </a:p>
          <a:p>
            <a:endParaRPr lang="en-GB" sz="1200" kern="100" dirty="0">
              <a:effectLst/>
              <a:ea typeface="Calibri" panose="020F0502020204030204" pitchFamily="34" charset="0"/>
              <a:cs typeface="Times New Roman" panose="02020603050405020304" pitchFamily="18" charset="0"/>
            </a:endParaRPr>
          </a:p>
          <a:p>
            <a:r>
              <a:rPr lang="en-GB" sz="2200" kern="100" dirty="0">
                <a:effectLst/>
                <a:ea typeface="Calibri" panose="020F0502020204030204" pitchFamily="34" charset="0"/>
                <a:cs typeface="Times New Roman" panose="02020603050405020304" pitchFamily="18" charset="0"/>
              </a:rPr>
              <a:t>Startline and Control Line (Finish)</a:t>
            </a:r>
            <a:r>
              <a:rPr lang="en-GB" sz="2200" kern="100" dirty="0">
                <a:ea typeface="Calibri" panose="020F0502020204030204" pitchFamily="34" charset="0"/>
                <a:cs typeface="Times New Roman" panose="02020603050405020304" pitchFamily="18" charset="0"/>
              </a:rPr>
              <a:t> </a:t>
            </a:r>
            <a:r>
              <a:rPr lang="en-GB" sz="2200" kern="100" dirty="0">
                <a:effectLst/>
                <a:ea typeface="Calibri" panose="020F0502020204030204" pitchFamily="34" charset="0"/>
                <a:cs typeface="Times New Roman" panose="02020603050405020304" pitchFamily="18" charset="0"/>
              </a:rPr>
              <a:t>located in front of Race Control </a:t>
            </a:r>
          </a:p>
          <a:p>
            <a:r>
              <a:rPr lang="en-GB" sz="2200" kern="100" dirty="0">
                <a:effectLst/>
                <a:ea typeface="Calibri" panose="020F0502020204030204" pitchFamily="34" charset="0"/>
                <a:cs typeface="Times New Roman" panose="02020603050405020304" pitchFamily="18" charset="0"/>
              </a:rPr>
              <a:t>(see photos) </a:t>
            </a:r>
          </a:p>
          <a:p>
            <a:endParaRPr lang="en-GB" sz="1200" kern="100" dirty="0">
              <a:effectLst/>
              <a:ea typeface="Calibri" panose="020F0502020204030204" pitchFamily="34" charset="0"/>
              <a:cs typeface="Times New Roman" panose="02020603050405020304" pitchFamily="18" charset="0"/>
            </a:endParaRPr>
          </a:p>
          <a:p>
            <a:r>
              <a:rPr lang="en-GB" sz="2200" kern="100" dirty="0">
                <a:effectLst/>
                <a:ea typeface="Calibri" panose="020F0502020204030204" pitchFamily="34" charset="0"/>
                <a:cs typeface="Times New Roman" panose="02020603050405020304" pitchFamily="18" charset="0"/>
              </a:rPr>
              <a:t>Pole Position: On the Right</a:t>
            </a:r>
          </a:p>
          <a:p>
            <a:endParaRPr lang="en-GB" sz="1200" kern="100" dirty="0">
              <a:effectLst/>
              <a:ea typeface="Calibri" panose="020F0502020204030204" pitchFamily="34" charset="0"/>
              <a:cs typeface="Times New Roman" panose="02020603050405020304" pitchFamily="18" charset="0"/>
            </a:endParaRPr>
          </a:p>
          <a:p>
            <a:r>
              <a:rPr lang="en-GB" sz="2200" kern="100" dirty="0">
                <a:effectLst/>
                <a:ea typeface="Calibri" panose="020F0502020204030204" pitchFamily="34" charset="0"/>
                <a:cs typeface="Times New Roman" panose="02020603050405020304" pitchFamily="18" charset="0"/>
              </a:rPr>
              <a:t>Speed limit in pit lane: 60 km/h (37.28 mph) </a:t>
            </a:r>
          </a:p>
          <a:p>
            <a:pPr marL="342900" indent="-342900">
              <a:buFont typeface="Wingdings" pitchFamily="2" charset="2"/>
              <a:buChar char="Ø"/>
            </a:pPr>
            <a:r>
              <a:rPr lang="en-GB" sz="2200" kern="100" dirty="0">
                <a:effectLst/>
                <a:ea typeface="Calibri" panose="020F0502020204030204" pitchFamily="34" charset="0"/>
                <a:cs typeface="Times New Roman" panose="02020603050405020304" pitchFamily="18" charset="0"/>
              </a:rPr>
              <a:t> Please be aware of where the speed limit starts and ends </a:t>
            </a:r>
          </a:p>
          <a:p>
            <a:r>
              <a:rPr lang="en-GB" sz="2200" kern="100" dirty="0">
                <a:ea typeface="Calibri" panose="020F0502020204030204" pitchFamily="34" charset="0"/>
                <a:cs typeface="Times New Roman" panose="02020603050405020304" pitchFamily="18" charset="0"/>
              </a:rPr>
              <a:t> </a:t>
            </a:r>
            <a:r>
              <a:rPr lang="en-GB" sz="2200" kern="100" dirty="0">
                <a:effectLst/>
                <a:ea typeface="Calibri" panose="020F0502020204030204" pitchFamily="34" charset="0"/>
                <a:cs typeface="Times New Roman" panose="02020603050405020304" pitchFamily="18" charset="0"/>
              </a:rPr>
              <a:t>(see photos)</a:t>
            </a:r>
          </a:p>
          <a:p>
            <a:endParaRPr lang="en-GB" sz="1200" kern="100" dirty="0">
              <a:effectLst/>
              <a:ea typeface="Calibri" panose="020F0502020204030204" pitchFamily="34" charset="0"/>
              <a:cs typeface="Times New Roman" panose="02020603050405020304" pitchFamily="18" charset="0"/>
            </a:endParaRPr>
          </a:p>
          <a:p>
            <a:r>
              <a:rPr lang="en-GB" sz="2200" kern="100" dirty="0">
                <a:effectLst/>
                <a:ea typeface="Calibri" panose="020F0502020204030204" pitchFamily="34" charset="0"/>
                <a:cs typeface="Times New Roman" panose="02020603050405020304" pitchFamily="18" charset="0"/>
              </a:rPr>
              <a:t>When exiting the pits, drivers MUST be aware of competitors on the track.</a:t>
            </a:r>
          </a:p>
          <a:p>
            <a:endParaRPr lang="en-GB" sz="1200" kern="100" dirty="0">
              <a:effectLst/>
              <a:ea typeface="Calibri" panose="020F0502020204030204" pitchFamily="34" charset="0"/>
              <a:cs typeface="Times New Roman" panose="02020603050405020304" pitchFamily="18" charset="0"/>
            </a:endParaRPr>
          </a:p>
          <a:p>
            <a:r>
              <a:rPr lang="en-GB" sz="2200" kern="100" dirty="0">
                <a:effectLst/>
                <a:ea typeface="Calibri" panose="020F0502020204030204" pitchFamily="34" charset="0"/>
                <a:cs typeface="Arial" panose="020B0604020202020204" pitchFamily="34" charset="0"/>
              </a:rPr>
              <a:t>Start lights are on the gantry on the right above the track </a:t>
            </a:r>
            <a:r>
              <a:rPr lang="en-GB" sz="2200" kern="100" dirty="0">
                <a:ea typeface="Calibri" panose="020F0502020204030204" pitchFamily="34" charset="0"/>
                <a:cs typeface="Arial" panose="020B0604020202020204" pitchFamily="34" charset="0"/>
              </a:rPr>
              <a:t>before</a:t>
            </a:r>
            <a:r>
              <a:rPr lang="en-GB" sz="2200" kern="100" dirty="0">
                <a:effectLst/>
                <a:ea typeface="Calibri" panose="020F0502020204030204" pitchFamily="34" charset="0"/>
                <a:cs typeface="Arial" panose="020B0604020202020204" pitchFamily="34" charset="0"/>
              </a:rPr>
              <a:t> pit exit</a:t>
            </a:r>
          </a:p>
          <a:p>
            <a:endParaRPr lang="en-GB" sz="1200" kern="100" dirty="0">
              <a:effectLst/>
              <a:ea typeface="Calibri" panose="020F0502020204030204" pitchFamily="34" charset="0"/>
              <a:cs typeface="Times New Roman" panose="02020603050405020304" pitchFamily="18" charset="0"/>
            </a:endParaRPr>
          </a:p>
          <a:p>
            <a:r>
              <a:rPr lang="en-GB" sz="2200" kern="100" dirty="0">
                <a:effectLst/>
                <a:ea typeface="Calibri" panose="020F0502020204030204" pitchFamily="34" charset="0"/>
                <a:cs typeface="Arial" panose="020B0604020202020204" pitchFamily="34" charset="0"/>
              </a:rPr>
              <a:t>Warning Signals/flags </a:t>
            </a:r>
            <a:r>
              <a:rPr lang="en-GB" sz="2200" kern="100" dirty="0">
                <a:ea typeface="Calibri" panose="020F0502020204030204" pitchFamily="34" charset="0"/>
                <a:cs typeface="Arial" panose="020B0604020202020204" pitchFamily="34" charset="0"/>
              </a:rPr>
              <a:t>Flags &amp; Board at control line &amp; Panel </a:t>
            </a:r>
          </a:p>
          <a:p>
            <a:pPr algn="ctr"/>
            <a:r>
              <a:rPr lang="en-GB" sz="2200" kern="100" dirty="0">
                <a:ea typeface="Calibri" panose="020F0502020204030204" pitchFamily="34" charset="0"/>
                <a:cs typeface="Arial" panose="020B0604020202020204" pitchFamily="34" charset="0"/>
              </a:rPr>
              <a:t>(and by Radio to team if possible)</a:t>
            </a:r>
            <a:endParaRPr lang="en-GB" sz="22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0423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E30B916-633B-B78B-840D-4561A49633F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FF1ACE9D-B999-DA40-31FC-885B22CB54E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8B89AD99-3923-4992-F96F-7ECE620087FA}"/>
              </a:ext>
            </a:extLst>
          </p:cNvPr>
          <p:cNvSpPr txBox="1"/>
          <p:nvPr/>
        </p:nvSpPr>
        <p:spPr>
          <a:xfrm>
            <a:off x="2303967" y="282453"/>
            <a:ext cx="4100655"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33F609C9-9748-F4CB-4B4E-6584A65A4BC2}"/>
              </a:ext>
            </a:extLst>
          </p:cNvPr>
          <p:cNvSpPr txBox="1"/>
          <p:nvPr/>
        </p:nvSpPr>
        <p:spPr>
          <a:xfrm>
            <a:off x="120187" y="811814"/>
            <a:ext cx="8718738" cy="5724644"/>
          </a:xfrm>
          <a:prstGeom prst="rect">
            <a:avLst/>
          </a:prstGeom>
          <a:noFill/>
        </p:spPr>
        <p:txBody>
          <a:bodyPr wrap="square">
            <a:spAutoFit/>
          </a:bodyPr>
          <a:lstStyle/>
          <a:p>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Driving Standards NCR Ch.12 App.7 Championship Regulations 2.13</a:t>
            </a:r>
          </a:p>
          <a:p>
            <a:endPar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Each incident is considered entirely on it’s own merit</a:t>
            </a:r>
          </a:p>
          <a:p>
            <a:endParaRPr lang="en-GB" sz="1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2.13.2 Defending a position </a:t>
            </a:r>
          </a:p>
          <a:p>
            <a:r>
              <a:rPr lang="en-GB" sz="2200" kern="100" dirty="0">
                <a:latin typeface="Calibri" panose="020F0502020204030204" pitchFamily="34" charset="0"/>
                <a:ea typeface="Calibri" panose="020F0502020204030204" pitchFamily="34" charset="0"/>
                <a:cs typeface="Times New Roman" panose="02020603050405020304" pitchFamily="18" charset="0"/>
              </a:rPr>
              <a:t>Non-contact sport give each room no crowding/pushing/forcing must leave at least one truck width between their truck edge of the track</a:t>
            </a:r>
          </a:p>
          <a:p>
            <a:r>
              <a:rPr lang="en-GB" sz="2200" kern="100" dirty="0">
                <a:latin typeface="Calibri" panose="020F0502020204030204" pitchFamily="34" charset="0"/>
                <a:ea typeface="Calibri" panose="020F0502020204030204" pitchFamily="34" charset="0"/>
                <a:cs typeface="Times New Roman" panose="02020603050405020304" pitchFamily="18" charset="0"/>
              </a:rPr>
              <a:t>Intimidation of any form is Not Acceptable </a:t>
            </a: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2.13.3 Overtaking</a:t>
            </a:r>
          </a:p>
          <a:p>
            <a:r>
              <a:rPr lang="en-GB" sz="2200" kern="100" dirty="0">
                <a:latin typeface="Calibri" panose="020F0502020204030204" pitchFamily="34" charset="0"/>
                <a:ea typeface="Calibri" panose="020F0502020204030204" pitchFamily="34" charset="0"/>
                <a:cs typeface="Times New Roman" panose="02020603050405020304" pitchFamily="18" charset="0"/>
              </a:rPr>
              <a:t>Onus on overtaking truck to complete the move safely</a:t>
            </a: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2.13.4 Contact</a:t>
            </a:r>
          </a:p>
          <a:p>
            <a:r>
              <a:rPr lang="en-GB" sz="2200" kern="100" dirty="0">
                <a:latin typeface="Calibri" panose="020F0502020204030204" pitchFamily="34" charset="0"/>
                <a:ea typeface="Calibri" panose="020F0502020204030204" pitchFamily="34" charset="0"/>
                <a:cs typeface="Times New Roman" panose="02020603050405020304" pitchFamily="18" charset="0"/>
              </a:rPr>
              <a:t>A driver who gains unfair advantage through contact should surrender that advantage before the lap is completed and also could be subject to penalties </a:t>
            </a:r>
          </a:p>
          <a:p>
            <a:endParaRPr lang="en-GB" sz="2200" kern="100"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200" kern="100" dirty="0">
                <a:solidFill>
                  <a:schemeClr val="bg1"/>
                </a:solidFill>
                <a:highlight>
                  <a:srgbClr val="FF0000"/>
                </a:highlight>
                <a:latin typeface="Calibri" panose="020F0502020204030204" pitchFamily="34" charset="0"/>
                <a:ea typeface="Calibri" panose="020F0502020204030204" pitchFamily="34" charset="0"/>
                <a:cs typeface="Times New Roman" panose="02020603050405020304" pitchFamily="18" charset="0"/>
              </a:rPr>
              <a:t>Be careful Turn 1 (hairpin) especially on lap 1</a:t>
            </a:r>
          </a:p>
        </p:txBody>
      </p:sp>
    </p:spTree>
    <p:extLst>
      <p:ext uri="{BB962C8B-B14F-4D97-AF65-F5344CB8AC3E}">
        <p14:creationId xmlns:p14="http://schemas.microsoft.com/office/powerpoint/2010/main" val="618336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E30B916-633B-B78B-840D-4561A49633F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FF1ACE9D-B999-DA40-31FC-885B22CB54E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8B89AD99-3923-4992-F96F-7ECE620087FA}"/>
              </a:ext>
            </a:extLst>
          </p:cNvPr>
          <p:cNvSpPr txBox="1"/>
          <p:nvPr/>
        </p:nvSpPr>
        <p:spPr>
          <a:xfrm>
            <a:off x="2672104" y="256199"/>
            <a:ext cx="3945672"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19FE97C8-036E-2612-14AB-D06FCE544F21}"/>
              </a:ext>
            </a:extLst>
          </p:cNvPr>
          <p:cNvSpPr txBox="1"/>
          <p:nvPr/>
        </p:nvSpPr>
        <p:spPr>
          <a:xfrm>
            <a:off x="195213" y="763254"/>
            <a:ext cx="8736135" cy="5755422"/>
          </a:xfrm>
          <a:prstGeom prst="rect">
            <a:avLst/>
          </a:prstGeom>
          <a:noFill/>
        </p:spPr>
        <p:txBody>
          <a:bodyPr wrap="square">
            <a:spAutoFit/>
          </a:bodyPr>
          <a:lstStyle/>
          <a:p>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Judicial Procedures: </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200" b="1" kern="100" dirty="0">
                <a:effectLst/>
                <a:latin typeface="Calibri" panose="020F0502020204030204" pitchFamily="34" charset="0"/>
                <a:ea typeface="Calibri" panose="020F0502020204030204" pitchFamily="34" charset="0"/>
                <a:cs typeface="Times New Roman" panose="02020603050405020304" pitchFamily="18" charset="0"/>
              </a:rPr>
              <a:t>Championship Regulation 4 (a) Penalties </a:t>
            </a: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2025 </a:t>
            </a:r>
            <a:r>
              <a:rPr lang="en-GB" sz="2200" kern="100" dirty="0">
                <a:latin typeface="Calibri" panose="020F0502020204030204" pitchFamily="34" charset="0"/>
                <a:ea typeface="Calibri" panose="020F0502020204030204" pitchFamily="34" charset="0"/>
                <a:cs typeface="Times New Roman" panose="02020603050405020304" pitchFamily="18" charset="0"/>
              </a:rPr>
              <a:t>MSUK NCR</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&amp; </a:t>
            </a:r>
            <a:r>
              <a:rPr lang="en-GB" sz="2200" kern="100" dirty="0">
                <a:latin typeface="Calibri" panose="020F0502020204030204" pitchFamily="34" charset="0"/>
                <a:ea typeface="Calibri" panose="020F0502020204030204" pitchFamily="34" charset="0"/>
                <a:cs typeface="Times New Roman" panose="02020603050405020304" pitchFamily="18" charset="0"/>
              </a:rPr>
              <a:t>FIA International Sporting Code </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(Stewards will be present in Race Control for all sessions)</a:t>
            </a: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b="1" kern="100" dirty="0">
                <a:latin typeface="Calibri" panose="020F0502020204030204" pitchFamily="34" charset="0"/>
                <a:ea typeface="Calibri" panose="020F0502020204030204" pitchFamily="34" charset="0"/>
                <a:cs typeface="Times New Roman" panose="02020603050405020304" pitchFamily="18" charset="0"/>
              </a:rPr>
              <a:t>Clerk of Course </a:t>
            </a:r>
          </a:p>
          <a:p>
            <a:endParaRPr lang="en-GB" sz="1200" b="1"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latin typeface="Calibri" panose="020F0502020204030204" pitchFamily="34" charset="0"/>
                <a:ea typeface="Calibri" panose="020F0502020204030204" pitchFamily="34" charset="0"/>
                <a:cs typeface="Times New Roman" panose="02020603050405020304" pitchFamily="18" charset="0"/>
              </a:rPr>
              <a:t>Report from Judges of Fact reports for Track Limits – False Starts – In-Race Penalties – Smoke – Over-speeding – Technical – Behaviour </a:t>
            </a: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b="1" kern="100" dirty="0">
                <a:effectLst/>
                <a:latin typeface="Calibri" panose="020F0502020204030204" pitchFamily="34" charset="0"/>
                <a:ea typeface="Calibri" panose="020F0502020204030204" pitchFamily="34" charset="0"/>
                <a:cs typeface="Calibri" panose="020F0502020204030204" pitchFamily="34" charset="0"/>
              </a:rPr>
              <a:t>Driving Conduct:</a:t>
            </a: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Calibri" panose="020F0502020204030204" pitchFamily="34" charset="0"/>
              </a:rPr>
              <a:t>All reported incidents will be </a:t>
            </a:r>
          </a:p>
          <a:p>
            <a:pPr marL="457200" indent="-457200">
              <a:buAutoNum type="alphaLcParenR"/>
            </a:pPr>
            <a:r>
              <a:rPr lang="en-GB" sz="2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Noted</a:t>
            </a:r>
            <a:r>
              <a:rPr lang="en-GB" sz="2200" kern="100" dirty="0">
                <a:effectLst/>
                <a:latin typeface="Calibri" panose="020F0502020204030204" pitchFamily="34" charset="0"/>
                <a:ea typeface="Calibri" panose="020F0502020204030204" pitchFamily="34" charset="0"/>
                <a:cs typeface="Calibri" panose="020F0502020204030204" pitchFamily="34" charset="0"/>
              </a:rPr>
              <a:t> [displayed on timing screens] initial review by Clerk of Course </a:t>
            </a:r>
          </a:p>
          <a:p>
            <a:pPr marL="457200" indent="-457200">
              <a:buAutoNum type="alphaLcParenR"/>
            </a:pPr>
            <a:r>
              <a:rPr lang="en-GB" sz="2200" kern="100" dirty="0">
                <a:highlight>
                  <a:srgbClr val="FFFF00"/>
                </a:highlight>
                <a:latin typeface="Calibri" panose="020F0502020204030204" pitchFamily="34" charset="0"/>
                <a:ea typeface="Calibri" panose="020F0502020204030204" pitchFamily="34" charset="0"/>
                <a:cs typeface="Calibri" panose="020F0502020204030204" pitchFamily="34" charset="0"/>
              </a:rPr>
              <a:t>“No investigation necessary” or “Under Investigation” </a:t>
            </a:r>
            <a:r>
              <a:rPr lang="en-GB" sz="2200" kern="100" dirty="0">
                <a:latin typeface="Calibri" panose="020F0502020204030204" pitchFamily="34" charset="0"/>
                <a:ea typeface="Calibri" panose="020F0502020204030204" pitchFamily="34" charset="0"/>
                <a:cs typeface="Calibri" panose="020F0502020204030204" pitchFamily="34" charset="0"/>
              </a:rPr>
              <a:t>[displayed on timing screens] </a:t>
            </a:r>
          </a:p>
          <a:p>
            <a:pPr marL="457200" indent="-457200">
              <a:buAutoNum type="alphaLcParenR"/>
            </a:pPr>
            <a:r>
              <a:rPr lang="en-GB" sz="2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Summons - Investigation &amp; Stewards Decision </a:t>
            </a:r>
            <a:endPar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0508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24894B47-2D77-7D22-03EE-2E7216D98992}"/>
            </a:ext>
          </a:extLst>
        </p:cNvPr>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3AE8D234-E2C6-FDDA-91E8-2DECA225BDA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C1A8FFFC-C893-8E16-FB3D-2D13C062A11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CEC16E12-8CDD-3005-E328-FF58EC8BC25A}"/>
              </a:ext>
            </a:extLst>
          </p:cNvPr>
          <p:cNvSpPr txBox="1"/>
          <p:nvPr/>
        </p:nvSpPr>
        <p:spPr>
          <a:xfrm>
            <a:off x="2672104" y="256199"/>
            <a:ext cx="4016795"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17CCDC8C-C8DD-8E32-13C2-2ADC9A9B1D1C}"/>
              </a:ext>
            </a:extLst>
          </p:cNvPr>
          <p:cNvSpPr txBox="1"/>
          <p:nvPr/>
        </p:nvSpPr>
        <p:spPr>
          <a:xfrm>
            <a:off x="216243" y="1136064"/>
            <a:ext cx="8711514" cy="5601533"/>
          </a:xfrm>
          <a:prstGeom prst="rect">
            <a:avLst/>
          </a:prstGeom>
          <a:noFill/>
        </p:spPr>
        <p:txBody>
          <a:bodyPr wrap="square">
            <a:spAutoFit/>
          </a:bodyPr>
          <a:lstStyle/>
          <a:p>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Virtual Safety Car</a:t>
            </a:r>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[VSC]</a:t>
            </a:r>
          </a:p>
          <a:p>
            <a:endParaRPr lang="en-GB" sz="1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Radio message(s) to Teams from Race Control</a:t>
            </a: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VSC being deployed in 15 seconds 5,4,3,2,1 VSC deployed </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[displayed on all panels]</a:t>
            </a: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latin typeface="Calibri" panose="020F0502020204030204" pitchFamily="34" charset="0"/>
                <a:ea typeface="Calibri" panose="020F0502020204030204" pitchFamily="34" charset="0"/>
                <a:cs typeface="Times New Roman" panose="02020603050405020304" pitchFamily="18" charset="0"/>
              </a:rPr>
              <a:t>60 KPH </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all trucks – leader becomes Safety Car – you can catch up apart from when in the yellow sector – no excessive speeds or movements – when all trucks lined up VSC will end</a:t>
            </a: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VSC </a:t>
            </a:r>
            <a:r>
              <a:rPr lang="en-GB" sz="2200" kern="100" dirty="0">
                <a:latin typeface="Calibri" panose="020F0502020204030204" pitchFamily="34" charset="0"/>
                <a:ea typeface="Calibri" panose="020F0502020204030204" pitchFamily="34" charset="0"/>
                <a:cs typeface="Times New Roman" panose="02020603050405020304" pitchFamily="18" charset="0"/>
              </a:rPr>
              <a:t>ending</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in 15 seconds 5,4,3,2,1 VSC </a:t>
            </a:r>
            <a:r>
              <a:rPr lang="en-GB" sz="2200" kern="100" dirty="0">
                <a:latin typeface="Calibri" panose="020F0502020204030204" pitchFamily="34" charset="0"/>
                <a:ea typeface="Calibri" panose="020F0502020204030204" pitchFamily="34" charset="0"/>
                <a:cs typeface="Times New Roman" panose="02020603050405020304" pitchFamily="18" charset="0"/>
              </a:rPr>
              <a:t>ended</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Panel Lights off</a:t>
            </a: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latin typeface="Calibri" panose="020F0502020204030204" pitchFamily="34" charset="0"/>
                <a:ea typeface="Calibri" panose="020F0502020204030204" pitchFamily="34" charset="0"/>
                <a:cs typeface="Times New Roman" panose="02020603050405020304" pitchFamily="18" charset="0"/>
              </a:rPr>
              <a:t>Green Light on Gantry Information Board and All Panels</a:t>
            </a: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Stay in single file until</a:t>
            </a:r>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Control Line is crossed </a:t>
            </a:r>
          </a:p>
          <a:p>
            <a:pPr algn="ctr"/>
            <a:endPar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ct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Race may extended up to 3 minutes following this procedure</a:t>
            </a:r>
          </a:p>
          <a:p>
            <a:pPr algn="ctr"/>
            <a:r>
              <a:rPr lang="en-GB" sz="2200" kern="100" dirty="0">
                <a:latin typeface="Calibri" panose="020F0502020204030204" pitchFamily="34" charset="0"/>
                <a:ea typeface="Calibri" panose="020F0502020204030204" pitchFamily="34" charset="0"/>
                <a:cs typeface="Times New Roman" panose="02020603050405020304" pitchFamily="18" charset="0"/>
              </a:rPr>
              <a:t>Depending on timetable restraints/circuit curfew</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6648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DE30B916-633B-B78B-840D-4561A49633F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FF1ACE9D-B999-DA40-31FC-885B22CB54E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8B89AD99-3923-4992-F96F-7ECE620087FA}"/>
              </a:ext>
            </a:extLst>
          </p:cNvPr>
          <p:cNvSpPr txBox="1"/>
          <p:nvPr/>
        </p:nvSpPr>
        <p:spPr>
          <a:xfrm>
            <a:off x="2659578" y="263715"/>
            <a:ext cx="3628488"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A156EECB-3019-B744-EC5B-E27D2F8A2A6B}"/>
              </a:ext>
            </a:extLst>
          </p:cNvPr>
          <p:cNvSpPr txBox="1"/>
          <p:nvPr/>
        </p:nvSpPr>
        <p:spPr>
          <a:xfrm>
            <a:off x="198718" y="794802"/>
            <a:ext cx="8514946" cy="5386090"/>
          </a:xfrm>
          <a:prstGeom prst="rect">
            <a:avLst/>
          </a:prstGeom>
          <a:noFill/>
        </p:spPr>
        <p:txBody>
          <a:bodyPr wrap="square">
            <a:spAutoFit/>
          </a:bodyPr>
          <a:lstStyle/>
          <a:p>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Track Limits: [MSUK for this event Not FIA]</a:t>
            </a: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A driver will be judged to have left the track if any part of the contact patch of any tyre of the vehicle goes beyond either the outer edge of any kerb or the white line where there is no kerb. (next slide)</a:t>
            </a:r>
          </a:p>
          <a:p>
            <a:endParaRPr lang="en-GB" sz="1200" b="1" kern="100" dirty="0">
              <a:latin typeface="Calibri" panose="020F0502020204030204" pitchFamily="34" charset="0"/>
              <a:ea typeface="Calibri" panose="020F0502020204030204" pitchFamily="34" charset="0"/>
              <a:cs typeface="Times New Roman" panose="02020603050405020304" pitchFamily="18" charset="0"/>
            </a:endParaRPr>
          </a:p>
          <a:p>
            <a:r>
              <a:rPr lang="en-GB" sz="2200" b="1" kern="100" dirty="0">
                <a:effectLst/>
                <a:latin typeface="Calibri" panose="020F0502020204030204" pitchFamily="34" charset="0"/>
                <a:ea typeface="Calibri" panose="020F0502020204030204" pitchFamily="34" charset="0"/>
                <a:cs typeface="Times New Roman" panose="02020603050405020304" pitchFamily="18" charset="0"/>
              </a:rPr>
              <a:t>During Qualifying:</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Lap time on which the breach occurred will be disallowed but will still count towards minimum number of laps to qualify.</a:t>
            </a:r>
          </a:p>
          <a:p>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r>
              <a:rPr lang="en-GB" sz="2200" b="1" kern="100" dirty="0">
                <a:effectLst/>
                <a:latin typeface="Calibri" panose="020F0502020204030204" pitchFamily="34" charset="0"/>
                <a:ea typeface="Calibri" panose="020F0502020204030204" pitchFamily="34" charset="0"/>
                <a:cs typeface="Times New Roman" panose="02020603050405020304" pitchFamily="18" charset="0"/>
              </a:rPr>
              <a:t>During Race</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First breach Noted</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Second breach shown black &amp; white</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Third breach 5 second time penalty</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Fourth breach further 10 second time penalty</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Fifth breach Drive Through (in addition to proceeding time penalties) </a:t>
            </a:r>
          </a:p>
          <a:p>
            <a:r>
              <a:rPr lang="en-GB" sz="2200" kern="100" dirty="0">
                <a:effectLst/>
                <a:latin typeface="Calibri" panose="020F0502020204030204" pitchFamily="34" charset="0"/>
                <a:ea typeface="Calibri" panose="020F0502020204030204" pitchFamily="34" charset="0"/>
                <a:cs typeface="Times New Roman" panose="02020603050405020304" pitchFamily="18" charset="0"/>
              </a:rPr>
              <a:t>Sixth breach Black Flag</a:t>
            </a:r>
          </a:p>
        </p:txBody>
      </p:sp>
    </p:spTree>
    <p:extLst>
      <p:ext uri="{BB962C8B-B14F-4D97-AF65-F5344CB8AC3E}">
        <p14:creationId xmlns:p14="http://schemas.microsoft.com/office/powerpoint/2010/main" val="3695983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BF2E8D03-3FBC-A3D7-953B-EA6BF595CF14}"/>
            </a:ext>
          </a:extLst>
        </p:cNvPr>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5E376FF8-3CD2-F1B9-B44F-33D2504AAB6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C6CC67AB-F391-0EF3-7790-130F113FDEBF}"/>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17A8C7A6-2BF1-328D-3B04-D190F07AE082}"/>
              </a:ext>
            </a:extLst>
          </p:cNvPr>
          <p:cNvSpPr txBox="1"/>
          <p:nvPr/>
        </p:nvSpPr>
        <p:spPr>
          <a:xfrm>
            <a:off x="2672104" y="256199"/>
            <a:ext cx="3653540" cy="369332"/>
          </a:xfrm>
          <a:prstGeom prst="rect">
            <a:avLst/>
          </a:prstGeom>
          <a:noFill/>
        </p:spPr>
        <p:txBody>
          <a:bodyPr wrap="square" rtlCol="0">
            <a:spAutoFit/>
          </a:bodyPr>
          <a:lstStyle/>
          <a:p>
            <a:pPr algn="ctr"/>
            <a:r>
              <a:rPr lang="en-US" dirty="0"/>
              <a:t>Drivers Briefing Pembrey  2025</a:t>
            </a:r>
          </a:p>
        </p:txBody>
      </p:sp>
      <p:sp>
        <p:nvSpPr>
          <p:cNvPr id="5" name="TextBox 4">
            <a:extLst>
              <a:ext uri="{FF2B5EF4-FFF2-40B4-BE49-F238E27FC236}">
                <a16:creationId xmlns:a16="http://schemas.microsoft.com/office/drawing/2014/main" id="{B08FFC5D-EDED-C6D3-4BDF-0000F88383E2}"/>
              </a:ext>
            </a:extLst>
          </p:cNvPr>
          <p:cNvSpPr txBox="1"/>
          <p:nvPr/>
        </p:nvSpPr>
        <p:spPr>
          <a:xfrm>
            <a:off x="182880" y="5441755"/>
            <a:ext cx="8530784" cy="1200329"/>
          </a:xfrm>
          <a:prstGeom prst="rect">
            <a:avLst/>
          </a:prstGeom>
          <a:solidFill>
            <a:srgbClr val="FFFF00"/>
          </a:solidFill>
        </p:spPr>
        <p:txBody>
          <a:bodyPr wrap="square" rtlCol="0">
            <a:spAutoFit/>
          </a:bodyPr>
          <a:lstStyle/>
          <a:p>
            <a:r>
              <a:rPr lang="en-GB" sz="2400" dirty="0"/>
              <a:t>A driver will be judged to have left the track if any part of the contact patch of any Tyre goes beyond either the outer edge of any kerb or white line where this no kerb </a:t>
            </a:r>
          </a:p>
        </p:txBody>
      </p:sp>
      <p:pic>
        <p:nvPicPr>
          <p:cNvPr id="9" name="Picture 8" descr="A race track with grass and grass&#10;&#10;AI-generated content may be incorrect.">
            <a:extLst>
              <a:ext uri="{FF2B5EF4-FFF2-40B4-BE49-F238E27FC236}">
                <a16:creationId xmlns:a16="http://schemas.microsoft.com/office/drawing/2014/main" id="{764EC5A3-CA01-68F0-C526-278BB145D7B4}"/>
              </a:ext>
            </a:extLst>
          </p:cNvPr>
          <p:cNvPicPr>
            <a:picLocks noChangeAspect="1"/>
          </p:cNvPicPr>
          <p:nvPr/>
        </p:nvPicPr>
        <p:blipFill>
          <a:blip r:embed="rId5"/>
          <a:stretch>
            <a:fillRect/>
          </a:stretch>
        </p:blipFill>
        <p:spPr>
          <a:xfrm>
            <a:off x="308662" y="955127"/>
            <a:ext cx="2571750" cy="3429000"/>
          </a:xfrm>
          <a:prstGeom prst="rect">
            <a:avLst/>
          </a:prstGeom>
        </p:spPr>
      </p:pic>
      <p:pic>
        <p:nvPicPr>
          <p:cNvPr id="11" name="Picture 10" descr="A road with a painted strip&#10;&#10;AI-generated content may be incorrect.">
            <a:extLst>
              <a:ext uri="{FF2B5EF4-FFF2-40B4-BE49-F238E27FC236}">
                <a16:creationId xmlns:a16="http://schemas.microsoft.com/office/drawing/2014/main" id="{388D9C1D-209D-C105-C219-FEB60E0DFB99}"/>
              </a:ext>
            </a:extLst>
          </p:cNvPr>
          <p:cNvPicPr>
            <a:picLocks noChangeAspect="1"/>
          </p:cNvPicPr>
          <p:nvPr/>
        </p:nvPicPr>
        <p:blipFill>
          <a:blip r:embed="rId6"/>
          <a:stretch>
            <a:fillRect/>
          </a:stretch>
        </p:blipFill>
        <p:spPr>
          <a:xfrm>
            <a:off x="3247447" y="955127"/>
            <a:ext cx="2571750" cy="3429000"/>
          </a:xfrm>
          <a:prstGeom prst="rect">
            <a:avLst/>
          </a:prstGeom>
        </p:spPr>
      </p:pic>
      <p:pic>
        <p:nvPicPr>
          <p:cNvPr id="13" name="Picture 12" descr="A road with a green field&#10;&#10;AI-generated content may be incorrect.">
            <a:extLst>
              <a:ext uri="{FF2B5EF4-FFF2-40B4-BE49-F238E27FC236}">
                <a16:creationId xmlns:a16="http://schemas.microsoft.com/office/drawing/2014/main" id="{0E8E75FD-F451-E344-190D-DAF869C37CDC}"/>
              </a:ext>
            </a:extLst>
          </p:cNvPr>
          <p:cNvPicPr>
            <a:picLocks noChangeAspect="1"/>
          </p:cNvPicPr>
          <p:nvPr/>
        </p:nvPicPr>
        <p:blipFill>
          <a:blip r:embed="rId7"/>
          <a:stretch>
            <a:fillRect/>
          </a:stretch>
        </p:blipFill>
        <p:spPr>
          <a:xfrm>
            <a:off x="6186232" y="992590"/>
            <a:ext cx="2571750" cy="3429000"/>
          </a:xfrm>
          <a:prstGeom prst="rect">
            <a:avLst/>
          </a:prstGeom>
        </p:spPr>
      </p:pic>
      <p:sp>
        <p:nvSpPr>
          <p:cNvPr id="14" name="TextBox 13">
            <a:extLst>
              <a:ext uri="{FF2B5EF4-FFF2-40B4-BE49-F238E27FC236}">
                <a16:creationId xmlns:a16="http://schemas.microsoft.com/office/drawing/2014/main" id="{DBADBF42-82C6-818A-A6F4-E10F95B0342E}"/>
              </a:ext>
            </a:extLst>
          </p:cNvPr>
          <p:cNvSpPr txBox="1"/>
          <p:nvPr/>
        </p:nvSpPr>
        <p:spPr>
          <a:xfrm>
            <a:off x="1912044" y="4713723"/>
            <a:ext cx="5173660" cy="461665"/>
          </a:xfrm>
          <a:prstGeom prst="rect">
            <a:avLst/>
          </a:prstGeom>
          <a:noFill/>
        </p:spPr>
        <p:txBody>
          <a:bodyPr wrap="none" rtlCol="0">
            <a:spAutoFit/>
          </a:bodyPr>
          <a:lstStyle/>
          <a:p>
            <a:r>
              <a:rPr lang="en-GB" sz="2400" dirty="0"/>
              <a:t>Green is not TRACK and over White Line</a:t>
            </a:r>
          </a:p>
        </p:txBody>
      </p:sp>
    </p:spTree>
    <p:extLst>
      <p:ext uri="{BB962C8B-B14F-4D97-AF65-F5344CB8AC3E}">
        <p14:creationId xmlns:p14="http://schemas.microsoft.com/office/powerpoint/2010/main" val="2297746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BC53C07-BC06-0F84-CFA7-48710FB9388D}"/>
            </a:ext>
          </a:extLst>
        </p:cNvPr>
        <p:cNvGrpSpPr/>
        <p:nvPr/>
      </p:nvGrpSpPr>
      <p:grpSpPr>
        <a:xfrm>
          <a:off x="0" y="0"/>
          <a:ext cx="0" cy="0"/>
          <a:chOff x="0" y="0"/>
          <a:chExt cx="0" cy="0"/>
        </a:xfrm>
      </p:grpSpPr>
      <p:pic>
        <p:nvPicPr>
          <p:cNvPr id="4" name="Picture 3" descr="A picture containing graphics, symbol&#10;&#10;Description automatically generated">
            <a:extLst>
              <a:ext uri="{FF2B5EF4-FFF2-40B4-BE49-F238E27FC236}">
                <a16:creationId xmlns:a16="http://schemas.microsoft.com/office/drawing/2014/main" id="{29F02382-79ED-2C2D-82D1-7659049F0358}"/>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5422" y="256199"/>
            <a:ext cx="393896" cy="376848"/>
          </a:xfrm>
          <a:prstGeom prst="rect">
            <a:avLst/>
          </a:prstGeom>
          <a:noFill/>
          <a:ln>
            <a:noFill/>
          </a:ln>
        </p:spPr>
      </p:pic>
      <p:pic>
        <p:nvPicPr>
          <p:cNvPr id="6" name="Picture 5" descr="A blue and red logo&#10;&#10;Description automatically generated with low confidence">
            <a:extLst>
              <a:ext uri="{FF2B5EF4-FFF2-40B4-BE49-F238E27FC236}">
                <a16:creationId xmlns:a16="http://schemas.microsoft.com/office/drawing/2014/main" id="{9AED41CA-3609-6A24-AE51-7D74B283F83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28681" y="256199"/>
            <a:ext cx="984983" cy="376848"/>
          </a:xfrm>
          <a:prstGeom prst="rect">
            <a:avLst/>
          </a:prstGeom>
          <a:noFill/>
          <a:ln>
            <a:noFill/>
          </a:ln>
        </p:spPr>
      </p:pic>
      <p:sp>
        <p:nvSpPr>
          <p:cNvPr id="7" name="TextBox 6">
            <a:extLst>
              <a:ext uri="{FF2B5EF4-FFF2-40B4-BE49-F238E27FC236}">
                <a16:creationId xmlns:a16="http://schemas.microsoft.com/office/drawing/2014/main" id="{7201B12E-6159-3B3E-1C62-674CB49A436A}"/>
              </a:ext>
            </a:extLst>
          </p:cNvPr>
          <p:cNvSpPr txBox="1"/>
          <p:nvPr/>
        </p:nvSpPr>
        <p:spPr>
          <a:xfrm>
            <a:off x="2672104" y="256199"/>
            <a:ext cx="4085157" cy="369332"/>
          </a:xfrm>
          <a:prstGeom prst="rect">
            <a:avLst/>
          </a:prstGeom>
          <a:noFill/>
        </p:spPr>
        <p:txBody>
          <a:bodyPr wrap="square" rtlCol="0">
            <a:spAutoFit/>
          </a:bodyPr>
          <a:lstStyle/>
          <a:p>
            <a:pPr algn="ctr"/>
            <a:r>
              <a:rPr lang="en-US" dirty="0"/>
              <a:t>Drivers Briefing Pembrey 2025</a:t>
            </a:r>
          </a:p>
        </p:txBody>
      </p:sp>
      <p:sp>
        <p:nvSpPr>
          <p:cNvPr id="3" name="TextBox 2">
            <a:extLst>
              <a:ext uri="{FF2B5EF4-FFF2-40B4-BE49-F238E27FC236}">
                <a16:creationId xmlns:a16="http://schemas.microsoft.com/office/drawing/2014/main" id="{97E7DD74-FC26-C23E-95D0-D0EBCCA42BF1}"/>
              </a:ext>
            </a:extLst>
          </p:cNvPr>
          <p:cNvSpPr txBox="1"/>
          <p:nvPr/>
        </p:nvSpPr>
        <p:spPr>
          <a:xfrm>
            <a:off x="295422" y="1596150"/>
            <a:ext cx="8503919" cy="2462213"/>
          </a:xfrm>
          <a:prstGeom prst="rect">
            <a:avLst/>
          </a:prstGeom>
          <a:noFill/>
        </p:spPr>
        <p:txBody>
          <a:bodyPr wrap="square">
            <a:spAutoFit/>
          </a:bodyPr>
          <a:lstStyle/>
          <a:p>
            <a:r>
              <a:rPr lang="en-GB" sz="2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Movement in Paddock</a:t>
            </a:r>
          </a:p>
          <a:p>
            <a:endParaRPr lang="en-GB" sz="22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200" b="1" kern="100" dirty="0">
              <a:latin typeface="Calibri" panose="020F0502020204030204" pitchFamily="34" charset="0"/>
              <a:ea typeface="Calibri" panose="020F0502020204030204" pitchFamily="34" charset="0"/>
              <a:cs typeface="Times New Roman" panose="02020603050405020304" pitchFamily="18" charset="0"/>
            </a:endParaRPr>
          </a:p>
          <a:p>
            <a:r>
              <a:rPr lang="en-GB" sz="2200" kern="100" dirty="0">
                <a:solidFill>
                  <a:schemeClr val="bg1"/>
                </a:solidFill>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No TRUCK Movement without the banksman being present at ANY TIME</a:t>
            </a:r>
            <a:r>
              <a:rPr lang="en-GB" sz="22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 </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apart from On</a:t>
            </a:r>
            <a:r>
              <a:rPr lang="en-GB" sz="2200" kern="100" dirty="0">
                <a:latin typeface="Calibri" panose="020F0502020204030204" pitchFamily="34" charset="0"/>
                <a:ea typeface="Calibri" panose="020F0502020204030204" pitchFamily="34" charset="0"/>
                <a:cs typeface="Times New Roman" panose="02020603050405020304" pitchFamily="18" charset="0"/>
              </a:rPr>
              <a:t>-</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Track and in the Pits</a:t>
            </a:r>
          </a:p>
          <a:p>
            <a:endParaRPr lang="en-GB" sz="2200" b="1" kern="100" dirty="0">
              <a:latin typeface="Calibri" panose="020F0502020204030204" pitchFamily="34" charset="0"/>
              <a:ea typeface="Calibri" panose="020F0502020204030204" pitchFamily="34" charset="0"/>
              <a:cs typeface="Times New Roman" panose="02020603050405020304" pitchFamily="18" charset="0"/>
            </a:endParaRPr>
          </a:p>
          <a:p>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5318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2263</TotalTime>
  <Words>1256</Words>
  <Application>Microsoft Macintosh PowerPoint</Application>
  <PresentationFormat>On-screen Show (4:3)</PresentationFormat>
  <Paragraphs>240</Paragraphs>
  <Slides>19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Lentell</dc:creator>
  <cp:lastModifiedBy>Robert Lentell</cp:lastModifiedBy>
  <cp:revision>55</cp:revision>
  <dcterms:created xsi:type="dcterms:W3CDTF">2023-07-04T21:01:07Z</dcterms:created>
  <dcterms:modified xsi:type="dcterms:W3CDTF">2025-05-17T05:46:25Z</dcterms:modified>
</cp:coreProperties>
</file>