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19" r:id="rId2"/>
    <p:sldId id="860" r:id="rId3"/>
    <p:sldId id="843" r:id="rId4"/>
    <p:sldId id="861" r:id="rId5"/>
    <p:sldId id="844" r:id="rId6"/>
    <p:sldId id="845" r:id="rId7"/>
    <p:sldId id="862" r:id="rId8"/>
    <p:sldId id="852" r:id="rId9"/>
    <p:sldId id="846" r:id="rId10"/>
    <p:sldId id="855" r:id="rId11"/>
    <p:sldId id="441" r:id="rId12"/>
    <p:sldId id="833" r:id="rId13"/>
    <p:sldId id="847" r:id="rId14"/>
    <p:sldId id="574" r:id="rId15"/>
    <p:sldId id="366" r:id="rId16"/>
    <p:sldId id="596" r:id="rId17"/>
    <p:sldId id="842" r:id="rId18"/>
    <p:sldId id="265" r:id="rId19"/>
    <p:sldId id="858" r:id="rId20"/>
    <p:sldId id="840" r:id="rId21"/>
    <p:sldId id="856" r:id="rId22"/>
    <p:sldId id="859" r:id="rId23"/>
    <p:sldId id="857" r:id="rId24"/>
    <p:sldId id="423" r:id="rId25"/>
    <p:sldId id="850" r:id="rId26"/>
    <p:sldId id="851" r:id="rId27"/>
    <p:sldId id="853" r:id="rId28"/>
    <p:sldId id="854" r:id="rId29"/>
    <p:sldId id="426" r:id="rId30"/>
    <p:sldId id="592" r:id="rId31"/>
    <p:sldId id="582" r:id="rId32"/>
    <p:sldId id="835" r:id="rId33"/>
  </p:sldIdLst>
  <p:sldSz cx="12192000" cy="6858000"/>
  <p:notesSz cx="7104063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Watté" initials="WW" lastIdx="1" clrIdx="0">
    <p:extLst>
      <p:ext uri="{19B8F6BF-5375-455C-9EA6-DF929625EA0E}">
        <p15:presenceInfo xmlns:p15="http://schemas.microsoft.com/office/powerpoint/2012/main" userId="41ffbc054ed81f12" providerId="Windows Live"/>
      </p:ext>
    </p:extLst>
  </p:cmAuthor>
  <p:cmAuthor id="2" name="Clayton Lee" initials="CL" lastIdx="1" clrIdx="1">
    <p:extLst>
      <p:ext uri="{19B8F6BF-5375-455C-9EA6-DF929625EA0E}">
        <p15:presenceInfo xmlns:p15="http://schemas.microsoft.com/office/powerpoint/2012/main" userId="b9b35d657c7f09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701"/>
  </p:normalViewPr>
  <p:slideViewPr>
    <p:cSldViewPr snapToGrid="0">
      <p:cViewPr varScale="1">
        <p:scale>
          <a:sx n="73" d="100"/>
          <a:sy n="73" d="100"/>
        </p:scale>
        <p:origin x="200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7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DFA27F8-0CFC-4A07-9B14-507AFCF05704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CF0A3A0-110F-4ECC-BC79-8681A4C2B3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04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0A3A0-110F-4ECC-BC79-8681A4C2B31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24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0A3A0-110F-4ECC-BC79-8681A4C2B31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554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0A3A0-110F-4ECC-BC79-8681A4C2B31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70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721D2-AC83-DE47-841B-9F3015853E8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8477-7A77-4E9A-B39F-67B33F340167}" type="datetime1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19/09/2025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940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0A3A0-110F-4ECC-BC79-8681A4C2B315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26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8634-D18B-4A06-9DF8-1BEB74961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D0A0E-5EB5-46C9-92F0-1663ABC4C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6DBB6-C7E3-458A-A3A1-0F55760D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45CD-B834-4438-934A-8E9CBF6B5885}" type="datetimeFigureOut">
              <a:rPr lang="nl-BE" smtClean="0"/>
              <a:t>19/09/2025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BD648-A4DC-4F39-B101-916897CA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03987-3C94-4C5D-9DFD-31B66BE4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74A9-3354-4E38-93CA-4C4B01AEBF1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834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AFB5-59FD-4CE6-8D44-3292FFCF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0F9DE-C206-469C-B404-9E17D00E9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1B279-5B1B-484A-8FFD-BA3BB5ABB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45CD-B834-4438-934A-8E9CBF6B5885}" type="datetimeFigureOut">
              <a:rPr lang="nl-BE" smtClean="0"/>
              <a:t>19/09/2025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BD43E-1D12-4187-8F2A-86C9D354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67CE6-42B0-4BAB-9F40-A6134CDC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74A9-3354-4E38-93CA-4C4B01AEBF1A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Picture 6" descr="BRSCC Logo JPEG">
            <a:extLst>
              <a:ext uri="{FF2B5EF4-FFF2-40B4-BE49-F238E27FC236}">
                <a16:creationId xmlns:a16="http://schemas.microsoft.com/office/drawing/2014/main" id="{FB69122D-E18D-439A-B559-12123F6B1DE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49925"/>
            <a:ext cx="2569845" cy="60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27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EF530-EE28-42A4-A9C0-683A27C9A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F6CBF-0BD3-49DD-8958-25916E41E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8059C-3C03-45EF-9238-B3B415C4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45CD-B834-4438-934A-8E9CBF6B5885}" type="datetimeFigureOut">
              <a:rPr lang="nl-BE" smtClean="0"/>
              <a:t>19/09/2025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B6EA0-C2E4-4BF1-8450-3053D97C3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4E253-87AE-4F6E-B415-5DB4406E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74A9-3354-4E38-93CA-4C4B01AEBF1A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Picture 6" descr="BRSCC Logo JPEG">
            <a:extLst>
              <a:ext uri="{FF2B5EF4-FFF2-40B4-BE49-F238E27FC236}">
                <a16:creationId xmlns:a16="http://schemas.microsoft.com/office/drawing/2014/main" id="{45255B92-6164-498F-98A1-9E2DC9B542D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51" y="5749925"/>
            <a:ext cx="2569845" cy="60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29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FF7D-6845-44B0-A513-6E08F12E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89F3-8454-48FE-9D7E-D0F83C8CC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0716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A1518-EDA2-4415-A72F-69A6F960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45CD-B834-4438-934A-8E9CBF6B5885}" type="datetimeFigureOut">
              <a:rPr lang="nl-BE" smtClean="0"/>
              <a:t>19/09/2025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B4E4B-6F48-4C36-8638-ACEE59B3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FB422-8B19-4A51-85BA-BC760539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74A9-3354-4E38-93CA-4C4B01AEBF1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689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5984-B4A4-44E2-96E7-FA691294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1496C-769B-4BA8-B0B7-983D30733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63E11-8524-4420-9667-53ED3B15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45CD-B834-4438-934A-8E9CBF6B5885}" type="datetimeFigureOut">
              <a:rPr lang="nl-BE" smtClean="0"/>
              <a:t>19/09/2025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A0FC3-866C-40FF-BDC6-8BBCBDB9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49A76-D258-4821-804C-F3425CB6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74A9-3354-4E38-93CA-4C4B01AEBF1A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Picture 6" descr="BRSCC Logo JPEG">
            <a:extLst>
              <a:ext uri="{FF2B5EF4-FFF2-40B4-BE49-F238E27FC236}">
                <a16:creationId xmlns:a16="http://schemas.microsoft.com/office/drawing/2014/main" id="{2DAEC5CC-384D-4FED-8824-C69F29DB5D4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305" y="5854079"/>
            <a:ext cx="2569845" cy="60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34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FB374-2D84-438D-8C01-87EBFE94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7D010-D4ED-463B-865C-433706DC4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8F3F9-56E0-4C4F-A8DB-306AD8E48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A0D96-8E3F-47F7-BBE7-E67DC251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45CD-B834-4438-934A-8E9CBF6B5885}" type="datetimeFigureOut">
              <a:rPr lang="nl-BE" smtClean="0"/>
              <a:t>19/09/2025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7C63B-38EF-4FE4-A5E7-3693FADDA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AFAF5-F843-4A7C-B4C2-967D1B1E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74A9-3354-4E38-93CA-4C4B01AEBF1A}" type="slidenum">
              <a:rPr lang="nl-BE" smtClean="0"/>
              <a:t>‹#›</a:t>
            </a:fld>
            <a:endParaRPr lang="nl-BE"/>
          </a:p>
        </p:txBody>
      </p:sp>
      <p:pic>
        <p:nvPicPr>
          <p:cNvPr id="8" name="Picture 7" descr="BRSCC Logo JPEG">
            <a:extLst>
              <a:ext uri="{FF2B5EF4-FFF2-40B4-BE49-F238E27FC236}">
                <a16:creationId xmlns:a16="http://schemas.microsoft.com/office/drawing/2014/main" id="{FD3EE72C-AEBA-4DF2-99E1-19F8365F2DE1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60231"/>
            <a:ext cx="2569845" cy="60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73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3265F-9537-4A63-BD8A-A306670E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45F88-DDDC-4EB1-851E-F97493D5B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C85AA-9CA9-41D8-89DE-68D8B64A1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1F173E-CB60-4F71-9FB1-E03CC4B8C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731A1-A287-4297-BE04-32226AFB5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9928FA-EDC6-47E0-9960-6021CBA8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45CD-B834-4438-934A-8E9CBF6B5885}" type="datetimeFigureOut">
              <a:rPr lang="nl-BE" smtClean="0"/>
              <a:t>19/09/2025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86A335-ED82-4DB4-9233-FA90507D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298A71-88DB-46C1-9417-61A9AC1A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74A9-3354-4E38-93CA-4C4B01AEBF1A}" type="slidenum">
              <a:rPr lang="nl-BE" smtClean="0"/>
              <a:t>‹#›</a:t>
            </a:fld>
            <a:endParaRPr lang="nl-BE"/>
          </a:p>
        </p:txBody>
      </p:sp>
      <p:pic>
        <p:nvPicPr>
          <p:cNvPr id="10" name="Picture 9" descr="BRSCC Logo JPEG">
            <a:extLst>
              <a:ext uri="{FF2B5EF4-FFF2-40B4-BE49-F238E27FC236}">
                <a16:creationId xmlns:a16="http://schemas.microsoft.com/office/drawing/2014/main" id="{F3C89603-ADF4-4EBD-ABBD-2FEE8011359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49925"/>
            <a:ext cx="2569845" cy="60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08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E182-3700-4C24-9FA4-554E86DE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40CC7-550D-4DBC-BF4D-187821ED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45CD-B834-4438-934A-8E9CBF6B5885}" type="datetimeFigureOut">
              <a:rPr lang="nl-BE" smtClean="0"/>
              <a:t>19/09/2025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03331-C405-4D5E-8601-B8F2D2F5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B99CD-0D35-4477-9590-2BF7E140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74A9-3354-4E38-93CA-4C4B01AEBF1A}" type="slidenum">
              <a:rPr lang="nl-BE" smtClean="0"/>
              <a:t>‹#›</a:t>
            </a:fld>
            <a:endParaRPr lang="nl-BE"/>
          </a:p>
        </p:txBody>
      </p:sp>
      <p:pic>
        <p:nvPicPr>
          <p:cNvPr id="6" name="Picture 5" descr="BRSCC Logo JPEG">
            <a:extLst>
              <a:ext uri="{FF2B5EF4-FFF2-40B4-BE49-F238E27FC236}">
                <a16:creationId xmlns:a16="http://schemas.microsoft.com/office/drawing/2014/main" id="{892B5D7B-F254-4632-A259-668B352FDA4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068" y="5754895"/>
            <a:ext cx="2569845" cy="60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27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FA252-F8DC-479F-A972-7D9C3504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45CD-B834-4438-934A-8E9CBF6B5885}" type="datetimeFigureOut">
              <a:rPr lang="nl-BE" smtClean="0"/>
              <a:t>19/09/2025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368BD-1F9A-4986-8269-716517920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2B5D5-6AF2-457E-87E3-2566984F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74A9-3354-4E38-93CA-4C4B01AEBF1A}" type="slidenum">
              <a:rPr lang="nl-BE" smtClean="0"/>
              <a:t>‹#›</a:t>
            </a:fld>
            <a:endParaRPr lang="nl-BE"/>
          </a:p>
        </p:txBody>
      </p:sp>
      <p:pic>
        <p:nvPicPr>
          <p:cNvPr id="5" name="Picture 4" descr="BRSCC Logo JPEG">
            <a:extLst>
              <a:ext uri="{FF2B5EF4-FFF2-40B4-BE49-F238E27FC236}">
                <a16:creationId xmlns:a16="http://schemas.microsoft.com/office/drawing/2014/main" id="{11CC45EB-D8DD-4EFB-B6CD-A8847F6D6B7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49925"/>
            <a:ext cx="2569845" cy="60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70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E064-48D8-44D4-8259-B267A62F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CAE37-EFF4-40F4-99DF-FEA8B2EA8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D9527-0831-4765-88B1-891D52AD5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496C4-FE8E-467C-9C58-E61A9355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45CD-B834-4438-934A-8E9CBF6B5885}" type="datetimeFigureOut">
              <a:rPr lang="nl-BE" smtClean="0"/>
              <a:t>19/09/2025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B8BE0-1873-44B6-8A0E-61D915E7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5851E-C1E5-4F4E-BC0E-4CE85B793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74A9-3354-4E38-93CA-4C4B01AEBF1A}" type="slidenum">
              <a:rPr lang="nl-BE" smtClean="0"/>
              <a:t>‹#›</a:t>
            </a:fld>
            <a:endParaRPr lang="nl-BE"/>
          </a:p>
        </p:txBody>
      </p:sp>
      <p:pic>
        <p:nvPicPr>
          <p:cNvPr id="8" name="Picture 7" descr="BRSCC Logo JPEG">
            <a:extLst>
              <a:ext uri="{FF2B5EF4-FFF2-40B4-BE49-F238E27FC236}">
                <a16:creationId xmlns:a16="http://schemas.microsoft.com/office/drawing/2014/main" id="{87C18236-6B46-47C6-BBFA-DCF0B87385A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49925"/>
            <a:ext cx="2569845" cy="60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40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1B856-8D7C-4E95-8FD2-D738F37E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E2399B-4E36-4E6E-986E-25FCC6F35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8E404-93A3-4050-B97C-8C9C99BC1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816D5-AE11-400E-8E14-E17B9472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45CD-B834-4438-934A-8E9CBF6B5885}" type="datetimeFigureOut">
              <a:rPr lang="nl-BE" smtClean="0"/>
              <a:t>19/09/2025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28515-D1CF-4D44-AA86-DC6F58E2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56F0D-F52D-48B7-86E0-EF25DC3D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74A9-3354-4E38-93CA-4C4B01AEBF1A}" type="slidenum">
              <a:rPr lang="nl-BE" smtClean="0"/>
              <a:t>‹#›</a:t>
            </a:fld>
            <a:endParaRPr lang="nl-BE"/>
          </a:p>
        </p:txBody>
      </p:sp>
      <p:pic>
        <p:nvPicPr>
          <p:cNvPr id="8" name="Picture 7" descr="BRSCC Logo JPEG">
            <a:extLst>
              <a:ext uri="{FF2B5EF4-FFF2-40B4-BE49-F238E27FC236}">
                <a16:creationId xmlns:a16="http://schemas.microsoft.com/office/drawing/2014/main" id="{01FD897C-3A89-475A-9765-8EC8925D11A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04991"/>
            <a:ext cx="2569845" cy="60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8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F2BF21-479F-49C3-B151-A5425913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E6FFA-87EB-45F9-B7E6-50A0C06D4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9FDC3-A8A0-416B-AE0E-0DF7DE103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A45CD-B834-4438-934A-8E9CBF6B5885}" type="datetimeFigureOut">
              <a:rPr lang="nl-BE" smtClean="0"/>
              <a:t>19/09/2025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8D4C5-6BBE-4A64-8D6F-DE469C6AF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082F1-E811-4835-9D73-1E7AF8BCE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74A9-3354-4E38-93CA-4C4B01AEBF1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71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11.png"/><Relationship Id="rId4" Type="http://schemas.openxmlformats.org/officeDocument/2006/relationships/image" Target="../media/image20.gif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hegregmasters@outlook.com" TargetMode="External"/><Relationship Id="rId2" Type="http://schemas.openxmlformats.org/officeDocument/2006/relationships/hyperlink" Target="mailto:rlentell.barc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EC1C4-1759-485F-8E45-25F8D892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dirty="0"/>
            </a:br>
            <a:r>
              <a:rPr lang="en-GB" b="1" dirty="0"/>
              <a:t>Drivers’ Briefing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68C6C-BB0F-4FF9-8D79-5DE25144F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/>
              <a:t>Le Mans Bugatti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Image 2">
            <a:extLst>
              <a:ext uri="{FF2B5EF4-FFF2-40B4-BE49-F238E27FC236}">
                <a16:creationId xmlns:a16="http://schemas.microsoft.com/office/drawing/2014/main" id="{68B6E70A-29BA-3E36-25FB-40F7A8629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1" t="23077" r="25873" b="32423"/>
          <a:stretch>
            <a:fillRect/>
          </a:stretch>
        </p:blipFill>
        <p:spPr bwMode="auto">
          <a:xfrm>
            <a:off x="9889002" y="5350318"/>
            <a:ext cx="1639321" cy="11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ritish Truck Racing Championship – Welcome to the BARC">
            <a:extLst>
              <a:ext uri="{FF2B5EF4-FFF2-40B4-BE49-F238E27FC236}">
                <a16:creationId xmlns:a16="http://schemas.microsoft.com/office/drawing/2014/main" id="{C904B622-F011-4992-4CB0-9FB045AC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22" y="2200736"/>
            <a:ext cx="5668055" cy="197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F04CCB7-09C1-CC01-8A32-8B9A1622D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5698815"/>
            <a:ext cx="19621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ACO – Automobile Club de l’Ouest Logo [EPS File] ACO, auto sport motor ...">
            <a:extLst>
              <a:ext uri="{FF2B5EF4-FFF2-40B4-BE49-F238E27FC236}">
                <a16:creationId xmlns:a16="http://schemas.microsoft.com/office/drawing/2014/main" id="{3CCA0BFB-1AB2-05C4-EC34-7B990485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68" y="5339575"/>
            <a:ext cx="1347130" cy="134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42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144D7816-8C5F-A71F-A3A8-59EC96D92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39" y="1758950"/>
            <a:ext cx="6096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68C6C-BB0F-4FF9-8D79-5DE25144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258" y="2595716"/>
            <a:ext cx="4527755" cy="5397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Parc Fermé conditions apply after Qualifying and Races until notified via WhatsApp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3000" dirty="0"/>
              <a:t>				</a:t>
            </a:r>
            <a:endParaRPr lang="en-GB" sz="3800" dirty="0"/>
          </a:p>
        </p:txBody>
      </p:sp>
      <p:pic>
        <p:nvPicPr>
          <p:cNvPr id="7" name="Picture 4" descr="British Truck Racing Championship – Welcome to the BARC">
            <a:extLst>
              <a:ext uri="{FF2B5EF4-FFF2-40B4-BE49-F238E27FC236}">
                <a16:creationId xmlns:a16="http://schemas.microsoft.com/office/drawing/2014/main" id="{BB9564E1-89B3-E92A-01B9-2FD3B117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38C54A-F7CB-1D55-4B4A-D2BA5478D6E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Return to Paddock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7BE39-B277-1FA1-2D3C-B9AD0B72F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938513">
            <a:off x="4881449" y="4250851"/>
            <a:ext cx="290584" cy="116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9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8200D58-9951-6BDC-2C05-4A621DC8B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0" y="1559987"/>
            <a:ext cx="6096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22058A-AD6D-40B9-BE53-FB29E47F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Pit Lane exit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261A7-AAAA-4779-AB6E-2143C132F206}"/>
              </a:ext>
            </a:extLst>
          </p:cNvPr>
          <p:cNvSpPr txBox="1"/>
          <p:nvPr/>
        </p:nvSpPr>
        <p:spPr>
          <a:xfrm>
            <a:off x="7464175" y="1417834"/>
            <a:ext cx="37552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Respect the RED/GREEN traffic lights.  RED means STOP</a:t>
            </a:r>
          </a:p>
          <a:p>
            <a:endParaRPr lang="en-GB" sz="2400" dirty="0"/>
          </a:p>
          <a:p>
            <a:r>
              <a:rPr lang="en-GB" sz="2400" dirty="0"/>
              <a:t>Observe 60kph speed limit until after you pass the pit exit 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D5AD44-E6A7-4256-A0D5-19159D63C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21423">
            <a:off x="4426985" y="3095476"/>
            <a:ext cx="290584" cy="11687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CFABD5-BB7D-431E-8A92-671DA9E07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6842">
            <a:off x="4492051" y="2245852"/>
            <a:ext cx="937195" cy="95064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589BFF-EE8E-4519-A885-9970553F8BB7}"/>
              </a:ext>
            </a:extLst>
          </p:cNvPr>
          <p:cNvCxnSpPr>
            <a:cxnSpLocks/>
          </p:cNvCxnSpPr>
          <p:nvPr/>
        </p:nvCxnSpPr>
        <p:spPr>
          <a:xfrm flipH="1">
            <a:off x="4708478" y="2383395"/>
            <a:ext cx="506082" cy="70295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514B906B-C4A0-4742-9B7A-663FC064D2DB}"/>
              </a:ext>
            </a:extLst>
          </p:cNvPr>
          <p:cNvSpPr/>
          <p:nvPr/>
        </p:nvSpPr>
        <p:spPr>
          <a:xfrm>
            <a:off x="2613809" y="3786052"/>
            <a:ext cx="181642" cy="1763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4" descr="British Truck Racing Championship – Welcome to the BARC">
            <a:extLst>
              <a:ext uri="{FF2B5EF4-FFF2-40B4-BE49-F238E27FC236}">
                <a16:creationId xmlns:a16="http://schemas.microsoft.com/office/drawing/2014/main" id="{C40D4EE0-99ED-1F4C-4944-21C3C1FDC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BA52097-7390-88D6-CAAE-57B9FAD02AED}"/>
              </a:ext>
            </a:extLst>
          </p:cNvPr>
          <p:cNvSpPr/>
          <p:nvPr/>
        </p:nvSpPr>
        <p:spPr>
          <a:xfrm>
            <a:off x="2613809" y="3609703"/>
            <a:ext cx="181642" cy="1763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99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1A6F288B-9680-187D-41AA-80D5333F8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59" y="3976249"/>
            <a:ext cx="3245241" cy="243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22058A-AD6D-40B9-BE53-FB29E47F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Pit Lane exit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261A7-AAAA-4779-AB6E-2143C132F206}"/>
              </a:ext>
            </a:extLst>
          </p:cNvPr>
          <p:cNvSpPr txBox="1"/>
          <p:nvPr/>
        </p:nvSpPr>
        <p:spPr>
          <a:xfrm>
            <a:off x="7954296" y="2387074"/>
            <a:ext cx="3160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Keep right and do not cross the Pit Exit 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D5AD44-E6A7-4256-A0D5-19159D63C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61583">
            <a:off x="4098810" y="4211113"/>
            <a:ext cx="290584" cy="1168795"/>
          </a:xfrm>
          <a:prstGeom prst="rect">
            <a:avLst/>
          </a:prstGeom>
        </p:spPr>
      </p:pic>
      <p:pic>
        <p:nvPicPr>
          <p:cNvPr id="2" name="Picture 4" descr="British Truck Racing Championship – Welcome to the BARC">
            <a:extLst>
              <a:ext uri="{FF2B5EF4-FFF2-40B4-BE49-F238E27FC236}">
                <a16:creationId xmlns:a16="http://schemas.microsoft.com/office/drawing/2014/main" id="{04467598-BFB6-C10D-850E-84B492C64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9AB8FE08-0C12-665B-8FBD-029016EE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9" y="1301697"/>
            <a:ext cx="3245241" cy="243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51102-A5CE-D9C8-339A-24F5399FC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61583">
            <a:off x="1517094" y="1642625"/>
            <a:ext cx="290584" cy="116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6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522058A-AD6D-40B9-BE53-FB29E47F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Pit Lane entry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261A7-AAAA-4779-AB6E-2143C132F206}"/>
              </a:ext>
            </a:extLst>
          </p:cNvPr>
          <p:cNvSpPr txBox="1"/>
          <p:nvPr/>
        </p:nvSpPr>
        <p:spPr>
          <a:xfrm>
            <a:off x="7511556" y="1314730"/>
            <a:ext cx="39304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Keep right from exit of Turn 12 and give a clear signal if you are entering the Pitlane</a:t>
            </a:r>
          </a:p>
          <a:p>
            <a:r>
              <a:rPr lang="en-GB" sz="3600" dirty="0"/>
              <a:t>OBEY the 60kph Pitlane Speed Limit</a:t>
            </a:r>
          </a:p>
        </p:txBody>
      </p:sp>
      <p:pic>
        <p:nvPicPr>
          <p:cNvPr id="2" name="Picture 4" descr="British Truck Racing Championship – Welcome to the BARC">
            <a:extLst>
              <a:ext uri="{FF2B5EF4-FFF2-40B4-BE49-F238E27FC236}">
                <a16:creationId xmlns:a16="http://schemas.microsoft.com/office/drawing/2014/main" id="{04467598-BFB6-C10D-850E-84B492C64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EEE361D1-CCDD-F392-F759-9DE6809DA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19" y="3971898"/>
            <a:ext cx="3610915" cy="270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D5AD44-E6A7-4256-A0D5-19159D63C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2240">
            <a:off x="5125907" y="4678465"/>
            <a:ext cx="195385" cy="785884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94FC7CF-B285-10B1-EFA9-9C3637923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6152"/>
            <a:ext cx="3471812" cy="26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411647-452D-C4BA-BBBC-3AF4396E3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043090">
            <a:off x="3136827" y="2617635"/>
            <a:ext cx="195385" cy="7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06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6" descr="Image preview">
            <a:extLst>
              <a:ext uri="{FF2B5EF4-FFF2-40B4-BE49-F238E27FC236}">
                <a16:creationId xmlns:a16="http://schemas.microsoft.com/office/drawing/2014/main" id="{00ED9EB2-035E-375B-8FC6-20D5DC4AC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4" y="217803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9" y="163996"/>
            <a:ext cx="10758842" cy="1143000"/>
          </a:xfrm>
        </p:spPr>
        <p:txBody>
          <a:bodyPr>
            <a:normAutofit/>
          </a:bodyPr>
          <a:lstStyle/>
          <a:p>
            <a:r>
              <a:rPr lang="en-US" dirty="0"/>
              <a:t>Signaling area / Timing Control &amp; Finish line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FA7B4A-9125-4818-BB88-1908292AC069}"/>
              </a:ext>
            </a:extLst>
          </p:cNvPr>
          <p:cNvSpPr/>
          <p:nvPr/>
        </p:nvSpPr>
        <p:spPr>
          <a:xfrm>
            <a:off x="2806069" y="3760305"/>
            <a:ext cx="680535" cy="13517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Image 7" descr="black-flag-with-orange-circle-M-anim.gif">
            <a:extLst>
              <a:ext uri="{FF2B5EF4-FFF2-40B4-BE49-F238E27FC236}">
                <a16:creationId xmlns:a16="http://schemas.microsoft.com/office/drawing/2014/main" id="{C9A842EF-7D35-41CC-8BC5-D92F45658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61" y="1529875"/>
            <a:ext cx="808975" cy="58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9" descr="per-bend-black-white-flag-anim.gif">
            <a:extLst>
              <a:ext uri="{FF2B5EF4-FFF2-40B4-BE49-F238E27FC236}">
                <a16:creationId xmlns:a16="http://schemas.microsoft.com/office/drawing/2014/main" id="{40FB5B55-1BE7-4A9B-9004-C8CB89180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6" y="1540988"/>
            <a:ext cx="808975" cy="58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8">
            <a:extLst>
              <a:ext uri="{FF2B5EF4-FFF2-40B4-BE49-F238E27FC236}">
                <a16:creationId xmlns:a16="http://schemas.microsoft.com/office/drawing/2014/main" id="{D63335BE-189D-492D-9C62-5A0D8F253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211" y="1574325"/>
            <a:ext cx="1100688" cy="52299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216" tIns="45608" rIns="91216" bIns="456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fr-FR" sz="1400" b="1" dirty="0"/>
              <a:t>DRIVE THROUGH</a:t>
            </a:r>
          </a:p>
        </p:txBody>
      </p:sp>
      <p:pic>
        <p:nvPicPr>
          <p:cNvPr id="14" name="Image 12" descr="checkered-flag-M-anim.gif">
            <a:extLst>
              <a:ext uri="{FF2B5EF4-FFF2-40B4-BE49-F238E27FC236}">
                <a16:creationId xmlns:a16="http://schemas.microsoft.com/office/drawing/2014/main" id="{AD6693EC-D5C5-45AC-AD96-F550718183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50" y="1550513"/>
            <a:ext cx="723266" cy="52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6" descr="black-flag-M-anim.gif">
            <a:extLst>
              <a:ext uri="{FF2B5EF4-FFF2-40B4-BE49-F238E27FC236}">
                <a16:creationId xmlns:a16="http://schemas.microsoft.com/office/drawing/2014/main" id="{62498587-1996-40A8-B15B-D1FFE49D14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224" y="1540988"/>
            <a:ext cx="808975" cy="58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British Truck Racing Championship – Welcome to the BARC">
            <a:extLst>
              <a:ext uri="{FF2B5EF4-FFF2-40B4-BE49-F238E27FC236}">
                <a16:creationId xmlns:a16="http://schemas.microsoft.com/office/drawing/2014/main" id="{B10281A2-9234-B069-DC68-B581865E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7C8E1197-AED2-1069-1A56-A34C95505A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4671" y="313579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7E98AA7-AD77-BC39-7EB8-524ADC502F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7071" y="328819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2ABF61C4-8AEA-336E-9EEF-0D83D6DB05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89471" y="344059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2721B33B-BEF9-1EC6-1A65-1832E0AB6C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1871" y="359299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AutoShape 12" descr="Image preview">
            <a:extLst>
              <a:ext uri="{FF2B5EF4-FFF2-40B4-BE49-F238E27FC236}">
                <a16:creationId xmlns:a16="http://schemas.microsoft.com/office/drawing/2014/main" id="{37EEB36B-931B-F71C-22D8-B6DEA02227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4271" y="374539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8210" name="Picture 18" descr="Une image contenant passage, route, autoroute&#10;&#10;Description générée automatiquement">
            <a:extLst>
              <a:ext uri="{FF2B5EF4-FFF2-40B4-BE49-F238E27FC236}">
                <a16:creationId xmlns:a16="http://schemas.microsoft.com/office/drawing/2014/main" id="{2BCF5D8A-1ED7-5D55-10AF-C103536C6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657" y="1306996"/>
            <a:ext cx="3695032" cy="277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B74FADD-AA8B-67A5-8FB8-E7EC3117FCBC}"/>
              </a:ext>
            </a:extLst>
          </p:cNvPr>
          <p:cNvSpPr/>
          <p:nvPr/>
        </p:nvSpPr>
        <p:spPr>
          <a:xfrm>
            <a:off x="9759012" y="2178032"/>
            <a:ext cx="971933" cy="1567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BBA02A-96F4-6E03-E271-B0A1554B23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043090">
            <a:off x="9932383" y="3144099"/>
            <a:ext cx="274003" cy="11021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5197D9-09BD-400C-00B5-A4E284BA425E}"/>
              </a:ext>
            </a:extLst>
          </p:cNvPr>
          <p:cNvSpPr txBox="1"/>
          <p:nvPr/>
        </p:nvSpPr>
        <p:spPr>
          <a:xfrm>
            <a:off x="7435049" y="4337204"/>
            <a:ext cx="4171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Repeater flag on right hand side between Turn 8 and Turn 9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9504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258" y="2037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Safety on Track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4CD79-F805-4D7D-B4A3-C41EEB409666}"/>
              </a:ext>
            </a:extLst>
          </p:cNvPr>
          <p:cNvSpPr txBox="1"/>
          <p:nvPr/>
        </p:nvSpPr>
        <p:spPr>
          <a:xfrm>
            <a:off x="995681" y="1544320"/>
            <a:ext cx="52576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If you need help on Track please try to stop in a SAFE place near a marshals post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If the truck is in a safe place, get out of the truck and behind the barrier and to a place of safety (openings are marked in </a:t>
            </a:r>
            <a:r>
              <a:rPr lang="en-GB" sz="2400" b="1" dirty="0">
                <a:solidFill>
                  <a:srgbClr val="FFC000"/>
                </a:solidFill>
              </a:rPr>
              <a:t>ORANGE</a:t>
            </a:r>
            <a:r>
              <a:rPr lang="en-GB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If you remain in the truck give the thumbs up to marshals if you are okay</a:t>
            </a:r>
          </a:p>
        </p:txBody>
      </p:sp>
      <p:pic>
        <p:nvPicPr>
          <p:cNvPr id="4" name="Picture 4" descr="British Truck Racing Championship – Welcome to the BARC">
            <a:extLst>
              <a:ext uri="{FF2B5EF4-FFF2-40B4-BE49-F238E27FC236}">
                <a16:creationId xmlns:a16="http://schemas.microsoft.com/office/drawing/2014/main" id="{18B1038D-84B2-80D4-51F7-5CEDABFD0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462D1352-3498-767D-118A-B8B881CC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750" y="1588675"/>
            <a:ext cx="4950174" cy="372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5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EB62-E866-43B6-93F1-E45C3AB7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GB" sz="4000" b="1" dirty="0"/>
              <a:t>Yellow Signal (Single):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F9790A-CA68-4489-94AD-6DBBDA0A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141"/>
            <a:ext cx="3500285" cy="4303464"/>
          </a:xfrm>
        </p:spPr>
        <p:txBody>
          <a:bodyPr>
            <a:normAutofit/>
          </a:bodyPr>
          <a:lstStyle/>
          <a:p>
            <a:r>
              <a:rPr lang="en-US" sz="2400" dirty="0"/>
              <a:t>SLOW DOWN</a:t>
            </a:r>
          </a:p>
          <a:p>
            <a:r>
              <a:rPr lang="en-US" sz="2400" dirty="0"/>
              <a:t>NO OVERTAKING</a:t>
            </a:r>
          </a:p>
          <a:p>
            <a:r>
              <a:rPr lang="en-US" sz="2400" dirty="0"/>
              <a:t>Incident close to the Track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No overtaking until after the Green Signal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D820062-985A-A5E2-BAE5-22F647F26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13" y="2031868"/>
            <a:ext cx="3530151" cy="2563924"/>
          </a:xfrm>
          <a:prstGeom prst="rect">
            <a:avLst/>
          </a:prstGeom>
        </p:spPr>
      </p:pic>
      <p:pic>
        <p:nvPicPr>
          <p:cNvPr id="7" name="Picture 6" descr="A black square with a black border&#10;&#10;Description automatically generated">
            <a:extLst>
              <a:ext uri="{FF2B5EF4-FFF2-40B4-BE49-F238E27FC236}">
                <a16:creationId xmlns:a16="http://schemas.microsoft.com/office/drawing/2014/main" id="{B1D800F1-D606-8755-3391-24D97E4B9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65" y="1862496"/>
            <a:ext cx="2902667" cy="2902667"/>
          </a:xfrm>
          <a:prstGeom prst="rect">
            <a:avLst/>
          </a:prstGeom>
        </p:spPr>
      </p:pic>
      <p:pic>
        <p:nvPicPr>
          <p:cNvPr id="3" name="Picture 4" descr="British Truck Racing Championship – Welcome to the BARC">
            <a:extLst>
              <a:ext uri="{FF2B5EF4-FFF2-40B4-BE49-F238E27FC236}">
                <a16:creationId xmlns:a16="http://schemas.microsoft.com/office/drawing/2014/main" id="{6ADD3E78-D15D-F08C-0C03-1B51A66A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793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EB62-E866-43B6-93F1-E45C3AB7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GB" sz="4000" b="1" dirty="0"/>
              <a:t>Yellow Signal (Double):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F9790A-CA68-4489-94AD-6DBBDA0A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141"/>
            <a:ext cx="3500285" cy="4303464"/>
          </a:xfrm>
        </p:spPr>
        <p:txBody>
          <a:bodyPr>
            <a:normAutofit/>
          </a:bodyPr>
          <a:lstStyle/>
          <a:p>
            <a:r>
              <a:rPr lang="en-US" sz="2400" dirty="0"/>
              <a:t>SLOW DOWN – BE PREPARED TO CHANGE DIRECTION OR STOP</a:t>
            </a:r>
          </a:p>
          <a:p>
            <a:r>
              <a:rPr lang="en-US" sz="2400" dirty="0"/>
              <a:t>NO OVERTAKING</a:t>
            </a:r>
          </a:p>
          <a:p>
            <a:r>
              <a:rPr lang="en-US" sz="2400" dirty="0"/>
              <a:t>Incident on the Track or Marshals in attendance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No overtaking until after the Green Signal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D820062-985A-A5E2-BAE5-22F647F26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85" y="1915395"/>
            <a:ext cx="1925442" cy="1398435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47BEF93-59E5-8B68-7AE9-5172994F3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85" y="3557657"/>
            <a:ext cx="1925442" cy="1398435"/>
          </a:xfrm>
          <a:prstGeom prst="rect">
            <a:avLst/>
          </a:prstGeom>
        </p:spPr>
      </p:pic>
      <p:pic>
        <p:nvPicPr>
          <p:cNvPr id="4" name="Picture 3" descr="A yellow and black square&#10;&#10;Description automatically generated">
            <a:extLst>
              <a:ext uri="{FF2B5EF4-FFF2-40B4-BE49-F238E27FC236}">
                <a16:creationId xmlns:a16="http://schemas.microsoft.com/office/drawing/2014/main" id="{802B0B11-AA95-402D-EC32-6C2B477FF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66" y="1891855"/>
            <a:ext cx="2960364" cy="2960364"/>
          </a:xfrm>
          <a:prstGeom prst="rect">
            <a:avLst/>
          </a:prstGeom>
        </p:spPr>
      </p:pic>
      <p:pic>
        <p:nvPicPr>
          <p:cNvPr id="6" name="Picture 4" descr="British Truck Racing Championship – Welcome to the BARC">
            <a:extLst>
              <a:ext uri="{FF2B5EF4-FFF2-40B4-BE49-F238E27FC236}">
                <a16:creationId xmlns:a16="http://schemas.microsoft.com/office/drawing/2014/main" id="{57404BFD-7B82-F7A0-25FE-1AC26A01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555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B6BC-0E52-47F4-BD79-99669DEA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33" y="726140"/>
            <a:ext cx="3785554" cy="749073"/>
          </a:xfrm>
        </p:spPr>
        <p:txBody>
          <a:bodyPr anchor="b">
            <a:normAutofit/>
          </a:bodyPr>
          <a:lstStyle/>
          <a:p>
            <a:r>
              <a:rPr lang="en-GB" sz="4000" b="1" dirty="0"/>
              <a:t>Red Signal: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529E9-FDAA-4F2C-8543-67D99D28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03" y="1851167"/>
            <a:ext cx="4454013" cy="5191317"/>
          </a:xfrm>
        </p:spPr>
        <p:txBody>
          <a:bodyPr>
            <a:normAutofit fontScale="92500"/>
          </a:bodyPr>
          <a:lstStyle/>
          <a:p>
            <a:r>
              <a:rPr lang="en-GB" sz="2600" dirty="0"/>
              <a:t>Cease racing</a:t>
            </a:r>
          </a:p>
          <a:p>
            <a:r>
              <a:rPr lang="en-GB" sz="2600" dirty="0"/>
              <a:t>Slow down, maximum 60 kph</a:t>
            </a:r>
          </a:p>
          <a:p>
            <a:r>
              <a:rPr lang="en-GB" sz="2600" dirty="0"/>
              <a:t>No overtaking</a:t>
            </a:r>
          </a:p>
          <a:p>
            <a:r>
              <a:rPr lang="en-GB" sz="2600" dirty="0"/>
              <a:t>Trucks in the final sector (after Turn 10) may pass once through startline to cool brakes</a:t>
            </a:r>
          </a:p>
          <a:p>
            <a:r>
              <a:rPr lang="en-GB" sz="2600" dirty="0"/>
              <a:t>Practice/Qualifying: Enter Pitlane     </a:t>
            </a:r>
          </a:p>
          <a:p>
            <a:r>
              <a:rPr lang="en-GB" sz="2600" dirty="0"/>
              <a:t>Races: Stop on track at Turn 13</a:t>
            </a:r>
          </a:p>
          <a:p>
            <a:r>
              <a:rPr lang="en-GB" sz="2600" dirty="0"/>
              <a:t>Clock will not be stopped during Free Practice / Warm Up</a:t>
            </a:r>
          </a:p>
          <a:p>
            <a:pPr marL="0" indent="0">
              <a:buNone/>
            </a:pPr>
            <a:r>
              <a:rPr lang="en-GB" sz="2000" dirty="0"/>
              <a:t>                        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B7A11EB6-4119-2E61-47B3-A032961AA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419" y="2009227"/>
            <a:ext cx="3149327" cy="2280547"/>
          </a:xfrm>
          <a:prstGeom prst="rect">
            <a:avLst/>
          </a:prstGeom>
        </p:spPr>
      </p:pic>
      <p:pic>
        <p:nvPicPr>
          <p:cNvPr id="5" name="Picture 4" descr="A black square with a black background&#10;&#10;Description automatically generated">
            <a:extLst>
              <a:ext uri="{FF2B5EF4-FFF2-40B4-BE49-F238E27FC236}">
                <a16:creationId xmlns:a16="http://schemas.microsoft.com/office/drawing/2014/main" id="{1B8CC07A-64D4-EF00-2F52-F60A2FC4D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54" y="1851167"/>
            <a:ext cx="2873134" cy="2873134"/>
          </a:xfrm>
          <a:prstGeom prst="rect">
            <a:avLst/>
          </a:prstGeom>
        </p:spPr>
      </p:pic>
      <p:pic>
        <p:nvPicPr>
          <p:cNvPr id="4" name="Picture 4" descr="British Truck Racing Championship – Welcome to the BARC">
            <a:extLst>
              <a:ext uri="{FF2B5EF4-FFF2-40B4-BE49-F238E27FC236}">
                <a16:creationId xmlns:a16="http://schemas.microsoft.com/office/drawing/2014/main" id="{27D137A9-F493-4C30-52D3-BE9B343E5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69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6672-E27E-4BB1-A34A-63D4B906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Red signal during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2B69-E4F4-492B-B9C3-E62AF7B5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263" y="1521767"/>
            <a:ext cx="447849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Stop on track at Turn 13 adjacent to the Pitlane Entrance and await marshals instructions</a:t>
            </a:r>
          </a:p>
          <a:p>
            <a:pPr>
              <a:lnSpc>
                <a:spcPct val="115000"/>
              </a:lnSpc>
            </a:pPr>
            <a:endParaRPr lang="en-GB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GB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GB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9" name="Picture 4" descr="British Truck Racing Championship – Welcome to the BARC">
            <a:extLst>
              <a:ext uri="{FF2B5EF4-FFF2-40B4-BE49-F238E27FC236}">
                <a16:creationId xmlns:a16="http://schemas.microsoft.com/office/drawing/2014/main" id="{FABC5EDE-FBA6-D548-3574-B32C7A31D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440E2B2-0462-79C3-DAE8-8C89B0C50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0" y="1554559"/>
            <a:ext cx="6115937" cy="45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inus Sign 6">
            <a:extLst>
              <a:ext uri="{FF2B5EF4-FFF2-40B4-BE49-F238E27FC236}">
                <a16:creationId xmlns:a16="http://schemas.microsoft.com/office/drawing/2014/main" id="{E14E47C7-A99A-BF04-B493-F3010877B2AC}"/>
              </a:ext>
            </a:extLst>
          </p:cNvPr>
          <p:cNvSpPr/>
          <p:nvPr/>
        </p:nvSpPr>
        <p:spPr>
          <a:xfrm>
            <a:off x="2062716" y="3478868"/>
            <a:ext cx="2785730" cy="30302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79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06454-DD19-0AA0-7F96-64F388040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C6F2B-31CA-69AB-B14F-9B493FBD3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066"/>
          </a:xfrm>
        </p:spPr>
        <p:txBody>
          <a:bodyPr/>
          <a:lstStyle/>
          <a:p>
            <a:pPr algn="ctr"/>
            <a:r>
              <a:rPr lang="en-GB" b="1" u="sng" dirty="0"/>
              <a:t>Sporting Officials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E1E1E-9325-C32F-E717-0844CBCD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492" y="1911947"/>
            <a:ext cx="9821733" cy="373623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4000" dirty="0"/>
              <a:t>	</a:t>
            </a:r>
            <a:r>
              <a:rPr lang="en-GB" sz="12800" dirty="0"/>
              <a:t>Robert Lentell, Race Director UK140807</a:t>
            </a:r>
          </a:p>
          <a:p>
            <a:pPr marL="0" indent="0" algn="ctr">
              <a:buNone/>
            </a:pPr>
            <a:r>
              <a:rPr lang="en-GB" sz="12800" dirty="0"/>
              <a:t>Tel. +44 (0)7710 749701</a:t>
            </a:r>
          </a:p>
          <a:p>
            <a:pPr marL="0" indent="0" algn="ctr">
              <a:buNone/>
            </a:pPr>
            <a:r>
              <a:rPr lang="en-GB" sz="12800" dirty="0"/>
              <a:t>		E-mail. </a:t>
            </a:r>
            <a:r>
              <a:rPr lang="en-GB" sz="12800" dirty="0">
                <a:hlinkClick r:id="rId2"/>
              </a:rPr>
              <a:t>rlentell.barc@gmail.com</a:t>
            </a:r>
            <a:r>
              <a:rPr lang="en-GB" sz="12800" dirty="0"/>
              <a:t> </a:t>
            </a:r>
          </a:p>
          <a:p>
            <a:pPr marL="0" indent="0" algn="ctr">
              <a:buNone/>
            </a:pPr>
            <a:endParaRPr lang="en-GB" sz="11200" dirty="0"/>
          </a:p>
          <a:p>
            <a:pPr marL="0" indent="0" algn="ctr">
              <a:buNone/>
            </a:pPr>
            <a:r>
              <a:rPr lang="en-GB" sz="12800" dirty="0"/>
              <a:t>Greg Masters Chairman of the Stewards UK</a:t>
            </a:r>
          </a:p>
          <a:p>
            <a:pPr marL="0" indent="0" algn="ctr">
              <a:buNone/>
            </a:pPr>
            <a:r>
              <a:rPr lang="en-GB" sz="12800" dirty="0"/>
              <a:t>E-mail. </a:t>
            </a:r>
            <a:r>
              <a:rPr lang="en-GB" sz="12800" dirty="0">
                <a:hlinkClick r:id="rId3"/>
              </a:rPr>
              <a:t>thegregmasters@outlook.com</a:t>
            </a:r>
            <a:r>
              <a:rPr lang="en-GB" sz="12800" dirty="0"/>
              <a:t> </a:t>
            </a:r>
          </a:p>
          <a:p>
            <a:pPr marL="0" indent="0" algn="ctr">
              <a:buNone/>
            </a:pPr>
            <a:endParaRPr lang="en-GB" sz="11200" dirty="0"/>
          </a:p>
          <a:p>
            <a:pPr marL="0" indent="0" algn="ctr">
              <a:buNone/>
            </a:pPr>
            <a:r>
              <a:rPr lang="en-GB" sz="11200" dirty="0"/>
              <a:t>				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7" name="Picture 4" descr="British Truck Racing Championship – Welcome to the BARC">
            <a:extLst>
              <a:ext uri="{FF2B5EF4-FFF2-40B4-BE49-F238E27FC236}">
                <a16:creationId xmlns:a16="http://schemas.microsoft.com/office/drawing/2014/main" id="{EFB65D68-3235-E779-9CFB-FE79DC1A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588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4822F65-E7DA-8DB9-8678-B5DEF327A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1" y="1272732"/>
            <a:ext cx="6412634" cy="453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36672-E27E-4BB1-A34A-63D4B906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02027"/>
            <a:ext cx="3898900" cy="840973"/>
          </a:xfrm>
        </p:spPr>
        <p:txBody>
          <a:bodyPr/>
          <a:lstStyle/>
          <a:p>
            <a:r>
              <a:rPr lang="en-GB" dirty="0"/>
              <a:t>Start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2B69-E4F4-492B-B9C3-E62AF7B5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612" y="296014"/>
            <a:ext cx="5310688" cy="550888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Pit Exit will close 5 minutes prior to the start of the Formation Lap.  Only 1-lap permitted to form up on the grid</a:t>
            </a:r>
          </a:p>
          <a:p>
            <a:pPr>
              <a:lnSpc>
                <a:spcPct val="115000"/>
              </a:lnSpc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1-minute board, grid cleared and engines started</a:t>
            </a:r>
          </a:p>
          <a:p>
            <a:pPr>
              <a:lnSpc>
                <a:spcPct val="115000"/>
              </a:lnSpc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One formation lap behind the Pace Truck</a:t>
            </a:r>
          </a:p>
          <a:p>
            <a:pPr>
              <a:lnSpc>
                <a:spcPct val="115000"/>
              </a:lnSpc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Line up between T10 and T11</a:t>
            </a:r>
          </a:p>
          <a:p>
            <a:pPr>
              <a:lnSpc>
                <a:spcPct val="115000"/>
              </a:lnSpc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Leader to control the pace, 50 – 65 kph 2 straight lines as championship bulletin No.5 12/09/25</a:t>
            </a:r>
          </a:p>
          <a:p>
            <a:pPr>
              <a:lnSpc>
                <a:spcPct val="115000"/>
              </a:lnSpc>
            </a:pPr>
            <a:endParaRPr lang="en-GB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GB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GB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cxnSp>
        <p:nvCxnSpPr>
          <p:cNvPr id="6" name="Connecteur droit avec flèche 84">
            <a:extLst>
              <a:ext uri="{FF2B5EF4-FFF2-40B4-BE49-F238E27FC236}">
                <a16:creationId xmlns:a16="http://schemas.microsoft.com/office/drawing/2014/main" id="{9D03AD12-C600-DAA4-1E9C-B8289BE83269}"/>
              </a:ext>
            </a:extLst>
          </p:cNvPr>
          <p:cNvCxnSpPr>
            <a:cxnSpLocks/>
          </p:cNvCxnSpPr>
          <p:nvPr/>
        </p:nvCxnSpPr>
        <p:spPr bwMode="auto">
          <a:xfrm flipV="1">
            <a:off x="773297" y="2970209"/>
            <a:ext cx="1839691" cy="917581"/>
          </a:xfrm>
          <a:prstGeom prst="straightConnector1">
            <a:avLst/>
          </a:prstGeom>
          <a:noFill/>
          <a:ln w="76200" algn="ctr">
            <a:solidFill>
              <a:srgbClr val="FFFF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eur droit avec flèche 87">
            <a:extLst>
              <a:ext uri="{FF2B5EF4-FFF2-40B4-BE49-F238E27FC236}">
                <a16:creationId xmlns:a16="http://schemas.microsoft.com/office/drawing/2014/main" id="{80BE7176-D2D8-CFF9-E22C-B70FEB765C95}"/>
              </a:ext>
            </a:extLst>
          </p:cNvPr>
          <p:cNvCxnSpPr>
            <a:cxnSpLocks/>
          </p:cNvCxnSpPr>
          <p:nvPr/>
        </p:nvCxnSpPr>
        <p:spPr>
          <a:xfrm flipH="1" flipV="1">
            <a:off x="3737843" y="2968628"/>
            <a:ext cx="1330325" cy="91916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British Truck Racing Championship – Welcome to the BARC">
            <a:extLst>
              <a:ext uri="{FF2B5EF4-FFF2-40B4-BE49-F238E27FC236}">
                <a16:creationId xmlns:a16="http://schemas.microsoft.com/office/drawing/2014/main" id="{FABC5EDE-FBA6-D548-3574-B32C7A31D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4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>
            <a:extLst>
              <a:ext uri="{FF2B5EF4-FFF2-40B4-BE49-F238E27FC236}">
                <a16:creationId xmlns:a16="http://schemas.microsoft.com/office/drawing/2014/main" id="{580E5FD0-065B-C575-0584-696149454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88" y="1559987"/>
            <a:ext cx="6096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36672-E27E-4BB1-A34A-63D4B906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2B69-E4F4-492B-B9C3-E62AF7B5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263" y="1521767"/>
            <a:ext cx="4478492" cy="435133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 start signal will be given when the red lights are switched to green.</a:t>
            </a:r>
          </a:p>
          <a:p>
            <a:pPr>
              <a:lnSpc>
                <a:spcPct val="115000"/>
              </a:lnSpc>
            </a:pPr>
            <a:endParaRPr lang="en-GB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GB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GB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3" name="Ellipse 14">
            <a:extLst>
              <a:ext uri="{FF2B5EF4-FFF2-40B4-BE49-F238E27FC236}">
                <a16:creationId xmlns:a16="http://schemas.microsoft.com/office/drawing/2014/main" id="{42EE3973-FAF7-3AFE-FC09-0545BBD86248}"/>
              </a:ext>
            </a:extLst>
          </p:cNvPr>
          <p:cNvSpPr/>
          <p:nvPr/>
        </p:nvSpPr>
        <p:spPr bwMode="auto">
          <a:xfrm>
            <a:off x="3713927" y="3255994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pic>
        <p:nvPicPr>
          <p:cNvPr id="19" name="Picture 4" descr="British Truck Racing Championship – Welcome to the BARC">
            <a:extLst>
              <a:ext uri="{FF2B5EF4-FFF2-40B4-BE49-F238E27FC236}">
                <a16:creationId xmlns:a16="http://schemas.microsoft.com/office/drawing/2014/main" id="{FABC5EDE-FBA6-D548-3574-B32C7A31D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9AA21495-67D1-4B45-1FD3-7DF20578D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B6A6506-2A3B-484F-14B0-C8C4BB1043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Ellipse 14">
            <a:extLst>
              <a:ext uri="{FF2B5EF4-FFF2-40B4-BE49-F238E27FC236}">
                <a16:creationId xmlns:a16="http://schemas.microsoft.com/office/drawing/2014/main" id="{5A1860E7-DC83-426F-4DC6-1B3367070C0D}"/>
              </a:ext>
            </a:extLst>
          </p:cNvPr>
          <p:cNvSpPr/>
          <p:nvPr/>
        </p:nvSpPr>
        <p:spPr bwMode="auto">
          <a:xfrm>
            <a:off x="3860394" y="3255994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21" name="Ellipse 14">
            <a:extLst>
              <a:ext uri="{FF2B5EF4-FFF2-40B4-BE49-F238E27FC236}">
                <a16:creationId xmlns:a16="http://schemas.microsoft.com/office/drawing/2014/main" id="{62779B9C-2A86-5FF5-6CB8-D6002235AFA5}"/>
              </a:ext>
            </a:extLst>
          </p:cNvPr>
          <p:cNvSpPr/>
          <p:nvPr/>
        </p:nvSpPr>
        <p:spPr bwMode="auto">
          <a:xfrm>
            <a:off x="3996022" y="3255993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22" name="Ellipse 14">
            <a:extLst>
              <a:ext uri="{FF2B5EF4-FFF2-40B4-BE49-F238E27FC236}">
                <a16:creationId xmlns:a16="http://schemas.microsoft.com/office/drawing/2014/main" id="{C4CD78CA-DD1E-4DF4-69E6-4BA7F1DE458A}"/>
              </a:ext>
            </a:extLst>
          </p:cNvPr>
          <p:cNvSpPr/>
          <p:nvPr/>
        </p:nvSpPr>
        <p:spPr bwMode="auto">
          <a:xfrm>
            <a:off x="4131650" y="3255993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23" name="Ellipse 14">
            <a:extLst>
              <a:ext uri="{FF2B5EF4-FFF2-40B4-BE49-F238E27FC236}">
                <a16:creationId xmlns:a16="http://schemas.microsoft.com/office/drawing/2014/main" id="{DE571EEB-CE0D-F899-B64F-EFC30A8C7E83}"/>
              </a:ext>
            </a:extLst>
          </p:cNvPr>
          <p:cNvSpPr/>
          <p:nvPr/>
        </p:nvSpPr>
        <p:spPr bwMode="auto">
          <a:xfrm>
            <a:off x="4267278" y="3255992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24" name="Ellipse 14">
            <a:extLst>
              <a:ext uri="{FF2B5EF4-FFF2-40B4-BE49-F238E27FC236}">
                <a16:creationId xmlns:a16="http://schemas.microsoft.com/office/drawing/2014/main" id="{FFDDFCCF-AB55-B540-8974-1DE7501D18DB}"/>
              </a:ext>
            </a:extLst>
          </p:cNvPr>
          <p:cNvSpPr/>
          <p:nvPr/>
        </p:nvSpPr>
        <p:spPr bwMode="auto">
          <a:xfrm>
            <a:off x="3713927" y="3383225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25" name="Ellipse 14">
            <a:extLst>
              <a:ext uri="{FF2B5EF4-FFF2-40B4-BE49-F238E27FC236}">
                <a16:creationId xmlns:a16="http://schemas.microsoft.com/office/drawing/2014/main" id="{C139D360-F1BA-7EA8-24F8-BEF84BE03611}"/>
              </a:ext>
            </a:extLst>
          </p:cNvPr>
          <p:cNvSpPr/>
          <p:nvPr/>
        </p:nvSpPr>
        <p:spPr bwMode="auto">
          <a:xfrm>
            <a:off x="3860394" y="3383225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26" name="Ellipse 14">
            <a:extLst>
              <a:ext uri="{FF2B5EF4-FFF2-40B4-BE49-F238E27FC236}">
                <a16:creationId xmlns:a16="http://schemas.microsoft.com/office/drawing/2014/main" id="{AF0BE4C5-3ED6-8BD0-5D8C-16F12AB5D1B7}"/>
              </a:ext>
            </a:extLst>
          </p:cNvPr>
          <p:cNvSpPr/>
          <p:nvPr/>
        </p:nvSpPr>
        <p:spPr bwMode="auto">
          <a:xfrm>
            <a:off x="3996022" y="3383224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27" name="Ellipse 14">
            <a:extLst>
              <a:ext uri="{FF2B5EF4-FFF2-40B4-BE49-F238E27FC236}">
                <a16:creationId xmlns:a16="http://schemas.microsoft.com/office/drawing/2014/main" id="{3101B65B-2D98-B320-F7B1-1BAB035CE8C0}"/>
              </a:ext>
            </a:extLst>
          </p:cNvPr>
          <p:cNvSpPr/>
          <p:nvPr/>
        </p:nvSpPr>
        <p:spPr bwMode="auto">
          <a:xfrm>
            <a:off x="4131650" y="3383224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28" name="Ellipse 14">
            <a:extLst>
              <a:ext uri="{FF2B5EF4-FFF2-40B4-BE49-F238E27FC236}">
                <a16:creationId xmlns:a16="http://schemas.microsoft.com/office/drawing/2014/main" id="{5CF3496B-158B-E088-3D91-CA025597E2EF}"/>
              </a:ext>
            </a:extLst>
          </p:cNvPr>
          <p:cNvSpPr/>
          <p:nvPr/>
        </p:nvSpPr>
        <p:spPr bwMode="auto">
          <a:xfrm>
            <a:off x="4267278" y="3383223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658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>
            <a:extLst>
              <a:ext uri="{FF2B5EF4-FFF2-40B4-BE49-F238E27FC236}">
                <a16:creationId xmlns:a16="http://schemas.microsoft.com/office/drawing/2014/main" id="{580E5FD0-065B-C575-0584-696149454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88" y="1559987"/>
            <a:ext cx="6096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36672-E27E-4BB1-A34A-63D4B906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2B69-E4F4-492B-B9C3-E62AF7B5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263" y="1521767"/>
            <a:ext cx="4478492" cy="435133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 start signal will be given when the red lights are switched to green.</a:t>
            </a:r>
          </a:p>
          <a:p>
            <a:pPr>
              <a:lnSpc>
                <a:spcPct val="115000"/>
              </a:lnSpc>
            </a:pPr>
            <a:endParaRPr lang="en-GB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GB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GB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3" name="Ellipse 14">
            <a:extLst>
              <a:ext uri="{FF2B5EF4-FFF2-40B4-BE49-F238E27FC236}">
                <a16:creationId xmlns:a16="http://schemas.microsoft.com/office/drawing/2014/main" id="{42EE3973-FAF7-3AFE-FC09-0545BBD86248}"/>
              </a:ext>
            </a:extLst>
          </p:cNvPr>
          <p:cNvSpPr/>
          <p:nvPr/>
        </p:nvSpPr>
        <p:spPr bwMode="auto">
          <a:xfrm>
            <a:off x="3710117" y="3111214"/>
            <a:ext cx="93041" cy="9154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solidFill>
                <a:srgbClr val="00B050"/>
              </a:solidFill>
              <a:latin typeface="Arial" charset="0"/>
              <a:ea typeface="Arial"/>
              <a:cs typeface="Arial"/>
            </a:endParaRPr>
          </a:p>
        </p:txBody>
      </p:sp>
      <p:pic>
        <p:nvPicPr>
          <p:cNvPr id="19" name="Picture 4" descr="British Truck Racing Championship – Welcome to the BARC">
            <a:extLst>
              <a:ext uri="{FF2B5EF4-FFF2-40B4-BE49-F238E27FC236}">
                <a16:creationId xmlns:a16="http://schemas.microsoft.com/office/drawing/2014/main" id="{FABC5EDE-FBA6-D548-3574-B32C7A31D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9AA21495-67D1-4B45-1FD3-7DF20578D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B6A6506-2A3B-484F-14B0-C8C4BB1043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Ellipse 14">
            <a:extLst>
              <a:ext uri="{FF2B5EF4-FFF2-40B4-BE49-F238E27FC236}">
                <a16:creationId xmlns:a16="http://schemas.microsoft.com/office/drawing/2014/main" id="{5A1860E7-DC83-426F-4DC6-1B3367070C0D}"/>
              </a:ext>
            </a:extLst>
          </p:cNvPr>
          <p:cNvSpPr/>
          <p:nvPr/>
        </p:nvSpPr>
        <p:spPr bwMode="auto">
          <a:xfrm>
            <a:off x="3856584" y="3111214"/>
            <a:ext cx="93041" cy="9154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solidFill>
                <a:srgbClr val="00B050"/>
              </a:solidFill>
              <a:latin typeface="Arial" charset="0"/>
              <a:ea typeface="Arial"/>
              <a:cs typeface="Arial"/>
            </a:endParaRPr>
          </a:p>
        </p:txBody>
      </p:sp>
      <p:sp>
        <p:nvSpPr>
          <p:cNvPr id="21" name="Ellipse 14">
            <a:extLst>
              <a:ext uri="{FF2B5EF4-FFF2-40B4-BE49-F238E27FC236}">
                <a16:creationId xmlns:a16="http://schemas.microsoft.com/office/drawing/2014/main" id="{62779B9C-2A86-5FF5-6CB8-D6002235AFA5}"/>
              </a:ext>
            </a:extLst>
          </p:cNvPr>
          <p:cNvSpPr/>
          <p:nvPr/>
        </p:nvSpPr>
        <p:spPr bwMode="auto">
          <a:xfrm>
            <a:off x="3992212" y="3111213"/>
            <a:ext cx="93041" cy="9154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solidFill>
                <a:srgbClr val="00B050"/>
              </a:solidFill>
              <a:latin typeface="Arial" charset="0"/>
              <a:ea typeface="Arial"/>
              <a:cs typeface="Arial"/>
            </a:endParaRPr>
          </a:p>
        </p:txBody>
      </p:sp>
      <p:sp>
        <p:nvSpPr>
          <p:cNvPr id="22" name="Ellipse 14">
            <a:extLst>
              <a:ext uri="{FF2B5EF4-FFF2-40B4-BE49-F238E27FC236}">
                <a16:creationId xmlns:a16="http://schemas.microsoft.com/office/drawing/2014/main" id="{C4CD78CA-DD1E-4DF4-69E6-4BA7F1DE458A}"/>
              </a:ext>
            </a:extLst>
          </p:cNvPr>
          <p:cNvSpPr/>
          <p:nvPr/>
        </p:nvSpPr>
        <p:spPr bwMode="auto">
          <a:xfrm>
            <a:off x="4127840" y="3111213"/>
            <a:ext cx="93041" cy="9154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solidFill>
                <a:srgbClr val="00B050"/>
              </a:solidFill>
              <a:latin typeface="Arial" charset="0"/>
              <a:ea typeface="Arial"/>
              <a:cs typeface="Arial"/>
            </a:endParaRPr>
          </a:p>
        </p:txBody>
      </p:sp>
      <p:sp>
        <p:nvSpPr>
          <p:cNvPr id="23" name="Ellipse 14">
            <a:extLst>
              <a:ext uri="{FF2B5EF4-FFF2-40B4-BE49-F238E27FC236}">
                <a16:creationId xmlns:a16="http://schemas.microsoft.com/office/drawing/2014/main" id="{DE571EEB-CE0D-F899-B64F-EFC30A8C7E83}"/>
              </a:ext>
            </a:extLst>
          </p:cNvPr>
          <p:cNvSpPr/>
          <p:nvPr/>
        </p:nvSpPr>
        <p:spPr bwMode="auto">
          <a:xfrm>
            <a:off x="4263468" y="3111212"/>
            <a:ext cx="93041" cy="9154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solidFill>
                <a:srgbClr val="00B050"/>
              </a:solidFill>
              <a:latin typeface="Arial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1519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>
            <a:extLst>
              <a:ext uri="{FF2B5EF4-FFF2-40B4-BE49-F238E27FC236}">
                <a16:creationId xmlns:a16="http://schemas.microsoft.com/office/drawing/2014/main" id="{580E5FD0-065B-C575-0584-696149454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8" y="1559987"/>
            <a:ext cx="6096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36672-E27E-4BB1-A34A-63D4B906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Aborted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2B69-E4F4-492B-B9C3-E62AF7B5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263" y="1521767"/>
            <a:ext cx="4478492" cy="435133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If the start if aborted the red lights will remain illuminated and yellow lights will flash</a:t>
            </a:r>
          </a:p>
          <a:p>
            <a:pPr>
              <a:lnSpc>
                <a:spcPct val="115000"/>
              </a:lnSpc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All trucks to remain at 60 kph maximum in single file</a:t>
            </a:r>
          </a:p>
          <a:p>
            <a:pPr>
              <a:lnSpc>
                <a:spcPct val="115000"/>
              </a:lnSpc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Either red signal or VSC procedure will commence</a:t>
            </a:r>
          </a:p>
          <a:p>
            <a:pPr>
              <a:lnSpc>
                <a:spcPct val="115000"/>
              </a:lnSpc>
            </a:pPr>
            <a:endParaRPr lang="en-GB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GB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GB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3" name="Ellipse 14">
            <a:extLst>
              <a:ext uri="{FF2B5EF4-FFF2-40B4-BE49-F238E27FC236}">
                <a16:creationId xmlns:a16="http://schemas.microsoft.com/office/drawing/2014/main" id="{42EE3973-FAF7-3AFE-FC09-0545BBD86248}"/>
              </a:ext>
            </a:extLst>
          </p:cNvPr>
          <p:cNvSpPr/>
          <p:nvPr/>
        </p:nvSpPr>
        <p:spPr bwMode="auto">
          <a:xfrm>
            <a:off x="3714748" y="2978283"/>
            <a:ext cx="93041" cy="91549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pic>
        <p:nvPicPr>
          <p:cNvPr id="19" name="Picture 4" descr="British Truck Racing Championship – Welcome to the BARC">
            <a:extLst>
              <a:ext uri="{FF2B5EF4-FFF2-40B4-BE49-F238E27FC236}">
                <a16:creationId xmlns:a16="http://schemas.microsoft.com/office/drawing/2014/main" id="{FABC5EDE-FBA6-D548-3574-B32C7A31D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9AA21495-67D1-4B45-1FD3-7DF20578D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B6A6506-2A3B-484F-14B0-C8C4BB1043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Ellipse 14">
            <a:extLst>
              <a:ext uri="{FF2B5EF4-FFF2-40B4-BE49-F238E27FC236}">
                <a16:creationId xmlns:a16="http://schemas.microsoft.com/office/drawing/2014/main" id="{5A1860E7-DC83-426F-4DC6-1B3367070C0D}"/>
              </a:ext>
            </a:extLst>
          </p:cNvPr>
          <p:cNvSpPr/>
          <p:nvPr/>
        </p:nvSpPr>
        <p:spPr bwMode="auto">
          <a:xfrm>
            <a:off x="3858624" y="2978281"/>
            <a:ext cx="93041" cy="91549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21" name="Ellipse 14">
            <a:extLst>
              <a:ext uri="{FF2B5EF4-FFF2-40B4-BE49-F238E27FC236}">
                <a16:creationId xmlns:a16="http://schemas.microsoft.com/office/drawing/2014/main" id="{62779B9C-2A86-5FF5-6CB8-D6002235AFA5}"/>
              </a:ext>
            </a:extLst>
          </p:cNvPr>
          <p:cNvSpPr/>
          <p:nvPr/>
        </p:nvSpPr>
        <p:spPr bwMode="auto">
          <a:xfrm>
            <a:off x="3996843" y="2978282"/>
            <a:ext cx="93041" cy="91549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22" name="Ellipse 14">
            <a:extLst>
              <a:ext uri="{FF2B5EF4-FFF2-40B4-BE49-F238E27FC236}">
                <a16:creationId xmlns:a16="http://schemas.microsoft.com/office/drawing/2014/main" id="{C4CD78CA-DD1E-4DF4-69E6-4BA7F1DE458A}"/>
              </a:ext>
            </a:extLst>
          </p:cNvPr>
          <p:cNvSpPr/>
          <p:nvPr/>
        </p:nvSpPr>
        <p:spPr bwMode="auto">
          <a:xfrm>
            <a:off x="4132471" y="2978282"/>
            <a:ext cx="93041" cy="91549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23" name="Ellipse 14">
            <a:extLst>
              <a:ext uri="{FF2B5EF4-FFF2-40B4-BE49-F238E27FC236}">
                <a16:creationId xmlns:a16="http://schemas.microsoft.com/office/drawing/2014/main" id="{DE571EEB-CE0D-F899-B64F-EFC30A8C7E83}"/>
              </a:ext>
            </a:extLst>
          </p:cNvPr>
          <p:cNvSpPr/>
          <p:nvPr/>
        </p:nvSpPr>
        <p:spPr bwMode="auto">
          <a:xfrm>
            <a:off x="4268099" y="2978281"/>
            <a:ext cx="93041" cy="91549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24" name="Ellipse 14">
            <a:extLst>
              <a:ext uri="{FF2B5EF4-FFF2-40B4-BE49-F238E27FC236}">
                <a16:creationId xmlns:a16="http://schemas.microsoft.com/office/drawing/2014/main" id="{FFDDFCCF-AB55-B540-8974-1DE7501D18DB}"/>
              </a:ext>
            </a:extLst>
          </p:cNvPr>
          <p:cNvSpPr/>
          <p:nvPr/>
        </p:nvSpPr>
        <p:spPr bwMode="auto">
          <a:xfrm>
            <a:off x="3713927" y="3383225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25" name="Ellipse 14">
            <a:extLst>
              <a:ext uri="{FF2B5EF4-FFF2-40B4-BE49-F238E27FC236}">
                <a16:creationId xmlns:a16="http://schemas.microsoft.com/office/drawing/2014/main" id="{C139D360-F1BA-7EA8-24F8-BEF84BE03611}"/>
              </a:ext>
            </a:extLst>
          </p:cNvPr>
          <p:cNvSpPr/>
          <p:nvPr/>
        </p:nvSpPr>
        <p:spPr bwMode="auto">
          <a:xfrm>
            <a:off x="3860394" y="3383225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26" name="Ellipse 14">
            <a:extLst>
              <a:ext uri="{FF2B5EF4-FFF2-40B4-BE49-F238E27FC236}">
                <a16:creationId xmlns:a16="http://schemas.microsoft.com/office/drawing/2014/main" id="{AF0BE4C5-3ED6-8BD0-5D8C-16F12AB5D1B7}"/>
              </a:ext>
            </a:extLst>
          </p:cNvPr>
          <p:cNvSpPr/>
          <p:nvPr/>
        </p:nvSpPr>
        <p:spPr bwMode="auto">
          <a:xfrm>
            <a:off x="3996022" y="3383224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27" name="Ellipse 14">
            <a:extLst>
              <a:ext uri="{FF2B5EF4-FFF2-40B4-BE49-F238E27FC236}">
                <a16:creationId xmlns:a16="http://schemas.microsoft.com/office/drawing/2014/main" id="{3101B65B-2D98-B320-F7B1-1BAB035CE8C0}"/>
              </a:ext>
            </a:extLst>
          </p:cNvPr>
          <p:cNvSpPr/>
          <p:nvPr/>
        </p:nvSpPr>
        <p:spPr bwMode="auto">
          <a:xfrm>
            <a:off x="4131650" y="3383224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28" name="Ellipse 14">
            <a:extLst>
              <a:ext uri="{FF2B5EF4-FFF2-40B4-BE49-F238E27FC236}">
                <a16:creationId xmlns:a16="http://schemas.microsoft.com/office/drawing/2014/main" id="{5CF3496B-158B-E088-3D91-CA025597E2EF}"/>
              </a:ext>
            </a:extLst>
          </p:cNvPr>
          <p:cNvSpPr/>
          <p:nvPr/>
        </p:nvSpPr>
        <p:spPr bwMode="auto">
          <a:xfrm>
            <a:off x="4267278" y="3383223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11" name="Ellipse 14">
            <a:extLst>
              <a:ext uri="{FF2B5EF4-FFF2-40B4-BE49-F238E27FC236}">
                <a16:creationId xmlns:a16="http://schemas.microsoft.com/office/drawing/2014/main" id="{443FB71D-F32B-82AA-8371-798D2C05A279}"/>
              </a:ext>
            </a:extLst>
          </p:cNvPr>
          <p:cNvSpPr/>
          <p:nvPr/>
        </p:nvSpPr>
        <p:spPr bwMode="auto">
          <a:xfrm>
            <a:off x="3713927" y="3266904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12" name="Ellipse 14">
            <a:extLst>
              <a:ext uri="{FF2B5EF4-FFF2-40B4-BE49-F238E27FC236}">
                <a16:creationId xmlns:a16="http://schemas.microsoft.com/office/drawing/2014/main" id="{EDCCF171-665F-43FD-E72B-21A2746C9510}"/>
              </a:ext>
            </a:extLst>
          </p:cNvPr>
          <p:cNvSpPr/>
          <p:nvPr/>
        </p:nvSpPr>
        <p:spPr bwMode="auto">
          <a:xfrm>
            <a:off x="3860394" y="3266904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14" name="Ellipse 14">
            <a:extLst>
              <a:ext uri="{FF2B5EF4-FFF2-40B4-BE49-F238E27FC236}">
                <a16:creationId xmlns:a16="http://schemas.microsoft.com/office/drawing/2014/main" id="{60C7B4AA-95B3-6D27-B121-1FF8D93006A2}"/>
              </a:ext>
            </a:extLst>
          </p:cNvPr>
          <p:cNvSpPr/>
          <p:nvPr/>
        </p:nvSpPr>
        <p:spPr bwMode="auto">
          <a:xfrm>
            <a:off x="3996022" y="3266903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0E00793-F4C8-046F-3581-796C738F63AD}"/>
              </a:ext>
            </a:extLst>
          </p:cNvPr>
          <p:cNvSpPr/>
          <p:nvPr/>
        </p:nvSpPr>
        <p:spPr bwMode="auto">
          <a:xfrm>
            <a:off x="4131650" y="3266903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  <p:sp>
        <p:nvSpPr>
          <p:cNvPr id="16" name="Ellipse 14">
            <a:extLst>
              <a:ext uri="{FF2B5EF4-FFF2-40B4-BE49-F238E27FC236}">
                <a16:creationId xmlns:a16="http://schemas.microsoft.com/office/drawing/2014/main" id="{CEEB2482-C69A-E393-31AB-6ABAB55EBE72}"/>
              </a:ext>
            </a:extLst>
          </p:cNvPr>
          <p:cNvSpPr/>
          <p:nvPr/>
        </p:nvSpPr>
        <p:spPr bwMode="auto">
          <a:xfrm>
            <a:off x="4267278" y="3266902"/>
            <a:ext cx="93041" cy="915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773" tIns="43386" rIns="86773" bIns="4338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1pPr>
            <a:lvl2pPr marL="4187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2pPr>
            <a:lvl3pPr marL="8374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3pPr>
            <a:lvl4pPr marL="125619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4pPr>
            <a:lvl5pPr marL="167492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5pPr>
            <a:lvl6pPr marL="209366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6pPr>
            <a:lvl7pPr marL="251239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7pPr>
            <a:lvl8pPr marL="2931120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8pPr>
            <a:lvl9pPr marL="3349851" algn="l" defTabSz="418731" rtl="0" eaLnBrk="1" latinLnBrk="0" hangingPunct="1">
              <a:defRPr kern="1200">
                <a:solidFill>
                  <a:schemeClr val="tx1"/>
                </a:solidFill>
                <a:latin typeface="Arial" pitchFamily="-102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 algn="ctr" defTabSz="989773" eaLnBrk="1" hangingPunct="1">
              <a:defRPr/>
            </a:pPr>
            <a:endParaRPr lang="fr-FR" sz="2215" dirty="0">
              <a:latin typeface="Arial" charset="0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044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ED8A-C681-4248-B6C7-C613ED90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F3E4A-2D9D-4B85-9F8C-EACA756FC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24" y="1575006"/>
            <a:ext cx="5699479" cy="42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For consistency of reporting, track limits at this event will be defined in accordance with FIA ISC Appendix L.  </a:t>
            </a:r>
          </a:p>
          <a:p>
            <a:pPr marL="0" indent="0">
              <a:buNone/>
            </a:pPr>
            <a:r>
              <a:rPr lang="en-GB" dirty="0"/>
              <a:t>The white lines define the track edge.  </a:t>
            </a:r>
          </a:p>
          <a:p>
            <a:pPr marL="0" indent="0">
              <a:buNone/>
            </a:pPr>
            <a:r>
              <a:rPr lang="en-GB" dirty="0"/>
              <a:t>The truck must remain in contact with the track.</a:t>
            </a:r>
          </a:p>
          <a:p>
            <a:pPr marL="0" indent="0">
              <a:buNone/>
            </a:pPr>
            <a:r>
              <a:rPr lang="en-GB" dirty="0"/>
              <a:t>Making contact with any bollard is prohibited.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4" descr="British Truck Racing Championship – Welcome to the BARC">
            <a:extLst>
              <a:ext uri="{FF2B5EF4-FFF2-40B4-BE49-F238E27FC236}">
                <a16:creationId xmlns:a16="http://schemas.microsoft.com/office/drawing/2014/main" id="{B5F8C86F-3A58-551B-FAF8-8EFD1C6DD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B6A3220E-3B71-0E70-5861-4AF919BC1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F78224CC-82B0-6CCE-F70F-B348971391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E71AC369-C3D6-2442-6AAF-014B1AD5A4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5F52F0A-E0E8-1C1D-D878-124FE144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46848"/>
            <a:ext cx="4797924" cy="36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inus Sign 11">
            <a:extLst>
              <a:ext uri="{FF2B5EF4-FFF2-40B4-BE49-F238E27FC236}">
                <a16:creationId xmlns:a16="http://schemas.microsoft.com/office/drawing/2014/main" id="{ACB79AD4-E8E5-67CA-1687-6E3A16BE5F5F}"/>
              </a:ext>
            </a:extLst>
          </p:cNvPr>
          <p:cNvSpPr/>
          <p:nvPr/>
        </p:nvSpPr>
        <p:spPr>
          <a:xfrm rot="16200000">
            <a:off x="8495575" y="3056374"/>
            <a:ext cx="440452" cy="3048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6518C5C6-7174-FB48-DAE8-E5CB377E2DBE}"/>
              </a:ext>
            </a:extLst>
          </p:cNvPr>
          <p:cNvSpPr/>
          <p:nvPr/>
        </p:nvSpPr>
        <p:spPr>
          <a:xfrm rot="16200000">
            <a:off x="8857666" y="3040237"/>
            <a:ext cx="440452" cy="3048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27F28125-1812-7FCF-06D2-C5F19CBBEE9A}"/>
              </a:ext>
            </a:extLst>
          </p:cNvPr>
          <p:cNvSpPr/>
          <p:nvPr/>
        </p:nvSpPr>
        <p:spPr>
          <a:xfrm rot="16200000">
            <a:off x="9384195" y="3040237"/>
            <a:ext cx="440452" cy="3048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Minus Sign 14">
            <a:extLst>
              <a:ext uri="{FF2B5EF4-FFF2-40B4-BE49-F238E27FC236}">
                <a16:creationId xmlns:a16="http://schemas.microsoft.com/office/drawing/2014/main" id="{682C1ABB-4DD2-75DF-6E2B-1D54A0BE95FF}"/>
              </a:ext>
            </a:extLst>
          </p:cNvPr>
          <p:cNvSpPr/>
          <p:nvPr/>
        </p:nvSpPr>
        <p:spPr>
          <a:xfrm rot="16200000">
            <a:off x="9965636" y="3038009"/>
            <a:ext cx="440452" cy="3048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797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ED8A-C681-4248-B6C7-C613ED90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459"/>
          </a:xfrm>
        </p:spPr>
        <p:txBody>
          <a:bodyPr/>
          <a:lstStyle/>
          <a:p>
            <a:r>
              <a:rPr lang="en-GB" dirty="0"/>
              <a:t>Track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F3E4A-2D9D-4B85-9F8C-EACA756FC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14"/>
            <a:ext cx="10840282" cy="217278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1200" dirty="0">
                <a:solidFill>
                  <a:srgbClr val="000000"/>
                </a:solidFill>
                <a:effectLst/>
                <a:latin typeface="Calibri  "/>
                <a:ea typeface="Calibri" panose="020F0502020204030204" pitchFamily="34" charset="0"/>
                <a:cs typeface="Arial" panose="020B0604020202020204" pitchFamily="34" charset="0"/>
              </a:rPr>
              <a:t>During Practice: Drivers will be warned and stopped if necessary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1200" dirty="0">
                <a:solidFill>
                  <a:srgbClr val="000000"/>
                </a:solidFill>
                <a:latin typeface="Calibri  "/>
                <a:ea typeface="Calibri" panose="020F0502020204030204" pitchFamily="34" charset="0"/>
                <a:cs typeface="Arial" panose="020B0604020202020204" pitchFamily="34" charset="0"/>
              </a:rPr>
              <a:t>During Qualifying: Lap time will be cancelled</a:t>
            </a:r>
            <a:endParaRPr lang="en-GB" sz="11200" dirty="0">
              <a:solidFill>
                <a:srgbClr val="000000"/>
              </a:solidFill>
              <a:effectLst/>
              <a:latin typeface="Calibri 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1200" dirty="0">
                <a:solidFill>
                  <a:srgbClr val="000000"/>
                </a:solidFill>
                <a:effectLst/>
                <a:latin typeface="Calibri  "/>
                <a:ea typeface="Calibri" panose="020F0502020204030204" pitchFamily="34" charset="0"/>
                <a:cs typeface="Arial" panose="020B0604020202020204" pitchFamily="34" charset="0"/>
              </a:rPr>
              <a:t>During Races: the following scale of penalties will be applied: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2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GB" sz="11200" baseline="300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en-GB" sz="112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breach - noted</a:t>
            </a:r>
            <a:endParaRPr lang="en-GB" sz="11200" dirty="0">
              <a:effectLst/>
              <a:latin typeface="Calibri  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2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sz="11200" baseline="300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GB" sz="112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breach - Black &amp; White warning signal</a:t>
            </a:r>
            <a:endParaRPr lang="en-GB" sz="11200" dirty="0">
              <a:effectLst/>
              <a:latin typeface="Calibri  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2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GB" sz="11200" baseline="300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rd</a:t>
            </a:r>
            <a:r>
              <a:rPr lang="en-GB" sz="112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breach - Five-second time penalty </a:t>
            </a:r>
            <a:endParaRPr lang="en-GB" sz="11200" dirty="0">
              <a:effectLst/>
              <a:latin typeface="Calibri  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2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n-GB" sz="11200" baseline="300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12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breach - Ten-second time penalty </a:t>
            </a:r>
            <a:endParaRPr lang="en-GB" sz="11200" dirty="0">
              <a:effectLst/>
              <a:latin typeface="Calibri  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2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en-GB" sz="11200" baseline="300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12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breach - Drive-through penalty </a:t>
            </a:r>
            <a:endParaRPr lang="en-GB" sz="11200" dirty="0">
              <a:effectLst/>
              <a:latin typeface="Calibri  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2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en-GB" sz="11200" baseline="300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12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Calibri" panose="020F0502020204030204" pitchFamily="34" charset="0"/>
              </a:rPr>
              <a:t> breach - Black signal </a:t>
            </a:r>
            <a:endParaRPr lang="en-GB" sz="11200" dirty="0">
              <a:effectLst/>
              <a:latin typeface="Calibri  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4" descr="British Truck Racing Championship – Welcome to the BARC">
            <a:extLst>
              <a:ext uri="{FF2B5EF4-FFF2-40B4-BE49-F238E27FC236}">
                <a16:creationId xmlns:a16="http://schemas.microsoft.com/office/drawing/2014/main" id="{B5F8C86F-3A58-551B-FAF8-8EFD1C6DD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314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ED8A-C681-4248-B6C7-C613ED90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 3/4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F3E4A-2D9D-4B85-9F8C-EACA756FC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2840" y="1575007"/>
            <a:ext cx="3403666" cy="289375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If you overshoot keep right and rejoin at the Dunlop Bridge via the escape road without gaining any lasting advantage </a:t>
            </a:r>
            <a:endParaRPr lang="en-GB" dirty="0">
              <a:effectLst/>
              <a:latin typeface="Calibri  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4" descr="British Truck Racing Championship – Welcome to the BARC">
            <a:extLst>
              <a:ext uri="{FF2B5EF4-FFF2-40B4-BE49-F238E27FC236}">
                <a16:creationId xmlns:a16="http://schemas.microsoft.com/office/drawing/2014/main" id="{B5F8C86F-3A58-551B-FAF8-8EFD1C6DD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B0537AFC-30D6-523C-7FF5-29C70425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3" y="1366827"/>
            <a:ext cx="3472179" cy="509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8EB22F-3A0F-E59C-CCB8-3CA186EB0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26120">
            <a:off x="2684681" y="2164785"/>
            <a:ext cx="246681" cy="992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37C3E9-B240-9C54-C055-16291B5F4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71437">
            <a:off x="1708820" y="3462981"/>
            <a:ext cx="246681" cy="992210"/>
          </a:xfrm>
          <a:prstGeom prst="rect">
            <a:avLst/>
          </a:prstGeom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E6F56EE0-6B2E-DE8C-7A69-DC4DE384D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09" y="1358014"/>
            <a:ext cx="3403666" cy="255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8B467F0F-E52B-5464-F130-65D07B88B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09" y="3934808"/>
            <a:ext cx="3403666" cy="255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D47B46-4BCF-73BF-9E37-E433FE073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096000" y="2436790"/>
            <a:ext cx="246681" cy="992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5A4802-49A4-3560-0319-7C6F04A14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988072" y="5003881"/>
            <a:ext cx="246681" cy="9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07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ED8A-C681-4248-B6C7-C613ED90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 6 Escape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F3E4A-2D9D-4B85-9F8C-EACA756FC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399" y="883333"/>
            <a:ext cx="3020961" cy="340994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000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Follow the escape road to rejoin safely (KEEP LEFT)</a:t>
            </a:r>
            <a:endParaRPr lang="en-GB" sz="3000" dirty="0">
              <a:effectLst/>
              <a:latin typeface="Calibri  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4" descr="British Truck Racing Championship – Welcome to the BARC">
            <a:extLst>
              <a:ext uri="{FF2B5EF4-FFF2-40B4-BE49-F238E27FC236}">
                <a16:creationId xmlns:a16="http://schemas.microsoft.com/office/drawing/2014/main" id="{B5F8C86F-3A58-551B-FAF8-8EFD1C6DD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C2C8A5A9-CA88-4AD4-28E4-A3037029E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60" y="1423221"/>
            <a:ext cx="3625130" cy="490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2B5DA8-B8B4-C6EB-944E-80F2A0A2F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795189">
            <a:off x="2780877" y="1452271"/>
            <a:ext cx="199612" cy="802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2AA5F5-4A33-D7AB-9063-575CD3930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46156">
            <a:off x="3914353" y="1674780"/>
            <a:ext cx="199612" cy="802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8DEDE0-216E-392E-BA02-F28AFDCFD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07772">
            <a:off x="4063047" y="2878539"/>
            <a:ext cx="199612" cy="802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84B8FA-DD85-A6E5-3247-C194F8751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43591">
            <a:off x="3191267" y="4175523"/>
            <a:ext cx="199612" cy="802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20A18D-9433-7C15-4648-6613AF821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43404">
            <a:off x="1800617" y="5156983"/>
            <a:ext cx="199612" cy="80288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56FCAC5-B478-66FE-FEEE-62891B175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97" y="1409022"/>
            <a:ext cx="3256547" cy="244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9DBD60F-AD12-CFFC-BB35-9EB7D4DAD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70" y="3883931"/>
            <a:ext cx="3249775" cy="244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09E93E0-8AAC-8EB1-D75E-B6947233A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097" y="2845335"/>
            <a:ext cx="3148263" cy="236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14F35A-C6ED-6884-21BD-0657C096D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795189">
            <a:off x="6633253" y="2333142"/>
            <a:ext cx="199612" cy="8028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C73D4F-189D-156F-DEC5-0E07DC0A7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795189">
            <a:off x="6036224" y="4805089"/>
            <a:ext cx="199612" cy="802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01CBB8-B6E3-8A3F-E640-3FBECBDA6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45425">
            <a:off x="9799528" y="4175523"/>
            <a:ext cx="199612" cy="8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59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ED8A-C681-4248-B6C7-C613ED90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 9 Escape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F3E4A-2D9D-4B85-9F8C-EACA756FC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195" y="1575007"/>
            <a:ext cx="4318818" cy="289375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Follow the escape road and negotiate the cone chicane to rejoin safely after Turn 10</a:t>
            </a:r>
            <a:endParaRPr lang="en-GB" dirty="0">
              <a:effectLst/>
              <a:latin typeface="Calibri  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4" descr="British Truck Racing Championship – Welcome to the BARC">
            <a:extLst>
              <a:ext uri="{FF2B5EF4-FFF2-40B4-BE49-F238E27FC236}">
                <a16:creationId xmlns:a16="http://schemas.microsoft.com/office/drawing/2014/main" id="{B5F8C86F-3A58-551B-FAF8-8EFD1C6DD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4D3A99C-B8E9-7B7C-2FB4-BBFB7DBFD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05" y="1470767"/>
            <a:ext cx="4327816" cy="32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F73C2BA-6797-2AC1-6A0E-5026E6F81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30" y="3428999"/>
            <a:ext cx="4076673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ED778C-A1B3-F502-9CE6-B4EA94608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11913">
            <a:off x="4008474" y="3093327"/>
            <a:ext cx="199612" cy="802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901285-61C6-110F-E790-5BB670693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405797">
            <a:off x="7117757" y="4559492"/>
            <a:ext cx="199612" cy="8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16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9D57-0FF8-4654-BA98-E7A5A356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486835" cy="764427"/>
          </a:xfrm>
        </p:spPr>
        <p:txBody>
          <a:bodyPr/>
          <a:lstStyle/>
          <a:p>
            <a:r>
              <a:rPr lang="en-GB" dirty="0"/>
              <a:t>Driving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2CC69-3BB7-4599-AFF0-B9DB48913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986" y="1129552"/>
            <a:ext cx="11442001" cy="536332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Remember this is a NON-CONTACT sport</a:t>
            </a:r>
          </a:p>
          <a:p>
            <a:r>
              <a:rPr lang="en-GB" dirty="0"/>
              <a:t>You need to be aware of all other trucks around you at all times</a:t>
            </a:r>
          </a:p>
          <a:p>
            <a:r>
              <a:rPr lang="en-GB" dirty="0"/>
              <a:t>Make sure the overtake can be completed without contact</a:t>
            </a:r>
          </a:p>
          <a:p>
            <a:r>
              <a:rPr lang="en-GB" dirty="0"/>
              <a:t>Contact is expensive and potentially dangerous</a:t>
            </a:r>
          </a:p>
          <a:p>
            <a:r>
              <a:rPr lang="en-GB" dirty="0"/>
              <a:t>Reported incidents will be reviewed and judicial action may be taken</a:t>
            </a:r>
          </a:p>
          <a:p>
            <a:r>
              <a:rPr lang="en-GB" b="0" i="0" u="none" strike="noStrike" baseline="0" dirty="0">
                <a:solidFill>
                  <a:srgbClr val="000000"/>
                </a:solidFill>
              </a:rPr>
              <a:t>You may </a:t>
            </a:r>
            <a:r>
              <a:rPr lang="en-GB" b="1" i="0" u="none" strike="noStrike" baseline="0" dirty="0">
                <a:solidFill>
                  <a:srgbClr val="000000"/>
                </a:solidFill>
              </a:rPr>
              <a:t>Only Change Direction Once 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in front of the pursuing truck, that is to say you can only move left or right, not both.</a:t>
            </a:r>
          </a:p>
          <a:p>
            <a:r>
              <a:rPr lang="en-GB" b="1" i="0" u="none" strike="noStrike" baseline="0" dirty="0">
                <a:solidFill>
                  <a:srgbClr val="000000"/>
                </a:solidFill>
              </a:rPr>
              <a:t>Pushing or Squeezing 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competitors off the Track is strictly forbidden i.e. reducing the available track width to less than a truck’s width.</a:t>
            </a:r>
          </a:p>
          <a:p>
            <a:endParaRPr lang="en-GB" dirty="0"/>
          </a:p>
        </p:txBody>
      </p:sp>
      <p:pic>
        <p:nvPicPr>
          <p:cNvPr id="4" name="Picture 4" descr="British Truck Racing Championship – Welcome to the BARC">
            <a:extLst>
              <a:ext uri="{FF2B5EF4-FFF2-40B4-BE49-F238E27FC236}">
                <a16:creationId xmlns:a16="http://schemas.microsoft.com/office/drawing/2014/main" id="{BFA7D058-7143-17D7-DE07-BEE12E8A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3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EC1C4-1759-485F-8E45-25F8D892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dirty="0"/>
            </a:br>
            <a:endParaRPr lang="en-GB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68C6C-BB0F-4FF9-8D79-5DE25144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14" y="846519"/>
            <a:ext cx="7933827" cy="4577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Permit FFSA</a:t>
            </a:r>
          </a:p>
          <a:p>
            <a:pPr marL="0" indent="0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/>
              <a:t>International Sporting Code [ISC]</a:t>
            </a:r>
          </a:p>
          <a:p>
            <a:pPr marL="0" indent="0" algn="ctr">
              <a:buNone/>
            </a:pPr>
            <a:r>
              <a:rPr lang="en-GB" sz="4000" dirty="0"/>
              <a:t>&amp;</a:t>
            </a:r>
          </a:p>
          <a:p>
            <a:pPr marL="0" indent="0" algn="ctr">
              <a:buNone/>
            </a:pPr>
            <a:r>
              <a:rPr lang="en-GB" sz="4000" dirty="0"/>
              <a:t>2025 Championship Regulations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7" name="Picture 4" descr="British Truck Racing Championship – Welcome to the BARC">
            <a:extLst>
              <a:ext uri="{FF2B5EF4-FFF2-40B4-BE49-F238E27FC236}">
                <a16:creationId xmlns:a16="http://schemas.microsoft.com/office/drawing/2014/main" id="{BB9564E1-89B3-E92A-01B9-2FD3B117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743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2697-9D4C-40B6-A50E-84F9E668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41376" cy="687977"/>
          </a:xfrm>
        </p:spPr>
        <p:txBody>
          <a:bodyPr>
            <a:normAutofit fontScale="90000"/>
          </a:bodyPr>
          <a:lstStyle/>
          <a:p>
            <a:r>
              <a:rPr lang="en-GB" dirty="0"/>
              <a:t>Judicial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66792-F19E-48B3-B060-7E912C758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50" y="1253331"/>
            <a:ext cx="11483500" cy="4551568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/>
              <a:t>All reported Incidents will be reviewed by the Race Director (Noted)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9600" dirty="0"/>
              <a:t>		No further Investigation necessary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9600" dirty="0"/>
              <a:t>		Under Investigation (referral to the Stewards)</a:t>
            </a:r>
          </a:p>
          <a:p>
            <a:pPr marL="0" indent="0">
              <a:buNone/>
            </a:pPr>
            <a:endParaRPr lang="en-GB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report an Incident please submit an Incident Review request form to the Race Director within 30 minutes of the provisional results being published.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fully completed forms will be accepted and can only be used for incidents in which you were directly involved.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Judicial Investigations &amp; hearings will be handled by the Stewards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Protests may also be lodged directly with the Chairman of the Stewards</a:t>
            </a:r>
            <a:endParaRPr lang="en-GB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F20FCA3-131A-0B94-0921-98159C4137BB}"/>
              </a:ext>
            </a:extLst>
          </p:cNvPr>
          <p:cNvSpPr/>
          <p:nvPr/>
        </p:nvSpPr>
        <p:spPr>
          <a:xfrm>
            <a:off x="1701127" y="1998732"/>
            <a:ext cx="491320" cy="35484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A028C9C-39DD-A767-DE61-5273A441A832}"/>
              </a:ext>
            </a:extLst>
          </p:cNvPr>
          <p:cNvSpPr/>
          <p:nvPr/>
        </p:nvSpPr>
        <p:spPr>
          <a:xfrm>
            <a:off x="1701127" y="2535125"/>
            <a:ext cx="491320" cy="35484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4" descr="British Truck Racing Championship – Welcome to the BARC">
            <a:extLst>
              <a:ext uri="{FF2B5EF4-FFF2-40B4-BE49-F238E27FC236}">
                <a16:creationId xmlns:a16="http://schemas.microsoft.com/office/drawing/2014/main" id="{E9C5E75F-5967-FF38-B271-1DBB126F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263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9D57-0FF8-4654-BA98-E7A5A356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Marshals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1CCB2-7111-442F-9C61-787BBBD6AD16}"/>
              </a:ext>
            </a:extLst>
          </p:cNvPr>
          <p:cNvSpPr txBox="1"/>
          <p:nvPr/>
        </p:nvSpPr>
        <p:spPr>
          <a:xfrm>
            <a:off x="676081" y="1941740"/>
            <a:ext cx="29016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respect the marshals and remember to give them a wave on the slowing down lap to show your appreciation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dirty="0"/>
          </a:p>
        </p:txBody>
      </p:sp>
      <p:pic>
        <p:nvPicPr>
          <p:cNvPr id="6146" name="Picture 2" descr="Meet the 2016 24 Hours of Le Mans track marshals! | ACO - Automobile C">
            <a:extLst>
              <a:ext uri="{FF2B5EF4-FFF2-40B4-BE49-F238E27FC236}">
                <a16:creationId xmlns:a16="http://schemas.microsoft.com/office/drawing/2014/main" id="{D0103AA3-6396-DD65-EF36-10A1DCB73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62" y="1027906"/>
            <a:ext cx="67627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British Truck Racing Championship – Welcome to the BARC">
            <a:extLst>
              <a:ext uri="{FF2B5EF4-FFF2-40B4-BE49-F238E27FC236}">
                <a16:creationId xmlns:a16="http://schemas.microsoft.com/office/drawing/2014/main" id="{15DCF94D-BDFF-8290-A4E5-B88E228D7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00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AA579D9-49B8-4F9D-949F-EB6BE1F71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9" y="253126"/>
            <a:ext cx="9362927" cy="635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British Truck Racing Championship – Welcome to the BARC">
            <a:extLst>
              <a:ext uri="{FF2B5EF4-FFF2-40B4-BE49-F238E27FC236}">
                <a16:creationId xmlns:a16="http://schemas.microsoft.com/office/drawing/2014/main" id="{CBD1CFFB-B384-80A4-2D91-29492C652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9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D370A-E908-658D-BA9A-D2C0F3FAD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8C127-AB61-ABD6-2205-A5E4D161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3237"/>
          </a:xfrm>
        </p:spPr>
        <p:txBody>
          <a:bodyPr/>
          <a:lstStyle/>
          <a:p>
            <a:pPr algn="ctr"/>
            <a:br>
              <a:rPr lang="en-GB" dirty="0"/>
            </a:br>
            <a:endParaRPr lang="en-GB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39224-3643-F18F-E7DE-F60D292D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902" y="2265507"/>
            <a:ext cx="9538196" cy="184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You are here to RACE by obeying the rules, putting on a display of good racing to entertain the fans in a Safe Manner.   </a:t>
            </a:r>
          </a:p>
          <a:p>
            <a:pPr marL="0" indent="0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7" name="Picture 4" descr="British Truck Racing Championship – Welcome to the BARC">
            <a:extLst>
              <a:ext uri="{FF2B5EF4-FFF2-40B4-BE49-F238E27FC236}">
                <a16:creationId xmlns:a16="http://schemas.microsoft.com/office/drawing/2014/main" id="{7FB3FD3E-EAD8-D682-9C11-A52ABDA16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897170-76DF-8291-087D-78E4EB370D8E}"/>
              </a:ext>
            </a:extLst>
          </p:cNvPr>
          <p:cNvSpPr/>
          <p:nvPr/>
        </p:nvSpPr>
        <p:spPr>
          <a:xfrm>
            <a:off x="661266" y="932800"/>
            <a:ext cx="110317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Best </a:t>
            </a:r>
            <a:r>
              <a:rPr lang="en-GB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behavior</a:t>
            </a:r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for BTRC to be </a:t>
            </a:r>
            <a:r>
              <a:rPr lang="en-GB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inviterd</a:t>
            </a:r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back for 2026 </a:t>
            </a:r>
            <a:endParaRPr lang="en-GB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4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ive | GT America Powered by AWS">
            <a:extLst>
              <a:ext uri="{FF2B5EF4-FFF2-40B4-BE49-F238E27FC236}">
                <a16:creationId xmlns:a16="http://schemas.microsoft.com/office/drawing/2014/main" id="{E1668B3C-1564-4C60-29DE-1596E4A8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3" y="1122584"/>
            <a:ext cx="2861469" cy="161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FEC1C4-1759-485F-8E45-25F8D892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841"/>
          </a:xfrm>
        </p:spPr>
        <p:txBody>
          <a:bodyPr/>
          <a:lstStyle/>
          <a:p>
            <a:pPr algn="ctr"/>
            <a:r>
              <a:rPr lang="en-GB" b="1" u="sng" dirty="0"/>
              <a:t>Event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68C6C-BB0F-4FF9-8D79-5DE25144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4839"/>
            <a:ext cx="13644716" cy="50180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4000" dirty="0"/>
              <a:t>			</a:t>
            </a:r>
            <a:r>
              <a:rPr lang="en-GB" sz="4800" dirty="0"/>
              <a:t>Live Timing</a:t>
            </a:r>
          </a:p>
          <a:p>
            <a:pPr marL="0" indent="0">
              <a:buNone/>
            </a:pPr>
            <a:r>
              <a:rPr lang="en-GB" sz="4000" dirty="0"/>
              <a:t>			</a:t>
            </a:r>
            <a:r>
              <a:rPr lang="en-GB" sz="3800" b="0" i="0" dirty="0">
                <a:effectLst/>
                <a:highlight>
                  <a:srgbClr val="FFFFFF"/>
                </a:highlight>
                <a:latin typeface="Calibri  "/>
              </a:rPr>
              <a:t>http://livetiming.wige.de/etrc.html</a:t>
            </a:r>
            <a:endParaRPr lang="en-GB" sz="3800" dirty="0">
              <a:latin typeface="Calibri  "/>
            </a:endParaRPr>
          </a:p>
          <a:p>
            <a:pPr marL="0" indent="0">
              <a:buNone/>
            </a:pPr>
            <a:r>
              <a:rPr lang="en-GB" sz="3000" dirty="0"/>
              <a:t>				</a:t>
            </a:r>
          </a:p>
          <a:p>
            <a:pPr marL="0" indent="0">
              <a:buNone/>
            </a:pPr>
            <a:r>
              <a:rPr lang="en-GB" sz="4800" dirty="0"/>
              <a:t>			Digital Noticeboard</a:t>
            </a:r>
          </a:p>
          <a:p>
            <a:pPr marL="0" indent="0">
              <a:buNone/>
            </a:pPr>
            <a:r>
              <a:rPr lang="en-GB" sz="3000" dirty="0"/>
              <a:t>			</a:t>
            </a:r>
            <a:r>
              <a:rPr lang="en-GB" sz="3800" dirty="0"/>
              <a:t>https://www.barc.net/online</a:t>
            </a:r>
            <a:endParaRPr lang="en-GB" sz="3000" dirty="0"/>
          </a:p>
          <a:p>
            <a:pPr marL="0" indent="0">
              <a:buNone/>
            </a:pPr>
            <a:r>
              <a:rPr lang="en-GB" sz="3000" dirty="0"/>
              <a:t>				</a:t>
            </a:r>
          </a:p>
          <a:p>
            <a:pPr marL="0" indent="0">
              <a:buNone/>
            </a:pPr>
            <a:r>
              <a:rPr lang="en-GB" sz="3000" dirty="0"/>
              <a:t>			</a:t>
            </a:r>
            <a:r>
              <a:rPr lang="en-GB" sz="4800" dirty="0"/>
              <a:t>WhatsApp Group – BTRC Driver Notices</a:t>
            </a:r>
          </a:p>
          <a:p>
            <a:pPr marL="0" indent="0">
              <a:buNone/>
            </a:pPr>
            <a:r>
              <a:rPr lang="en-GB" sz="3000" dirty="0"/>
              <a:t>			</a:t>
            </a:r>
            <a:r>
              <a:rPr lang="en-GB" sz="3800" dirty="0"/>
              <a:t>Stewards Summons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	</a:t>
            </a:r>
            <a:r>
              <a:rPr lang="en-GB" sz="4800" dirty="0"/>
              <a:t>Team Radio</a:t>
            </a:r>
          </a:p>
          <a:p>
            <a:pPr marL="0" indent="0">
              <a:buNone/>
            </a:pPr>
            <a:r>
              <a:rPr lang="en-GB" dirty="0"/>
              <a:t>			</a:t>
            </a:r>
            <a:r>
              <a:rPr lang="en-GB" sz="3800" dirty="0"/>
              <a:t>Please monitor from 30 minutes prior to each session</a:t>
            </a:r>
          </a:p>
          <a:p>
            <a:pPr marL="0" indent="0">
              <a:buNone/>
            </a:pPr>
            <a:r>
              <a:rPr lang="en-GB" sz="3800" dirty="0"/>
              <a:t>			until 60 minutes after end of Parc Fermé</a:t>
            </a:r>
          </a:p>
        </p:txBody>
      </p:sp>
      <p:pic>
        <p:nvPicPr>
          <p:cNvPr id="7" name="Picture 4" descr="British Truck Racing Championship – Welcome to the BARC">
            <a:extLst>
              <a:ext uri="{FF2B5EF4-FFF2-40B4-BE49-F238E27FC236}">
                <a16:creationId xmlns:a16="http://schemas.microsoft.com/office/drawing/2014/main" id="{BB9564E1-89B3-E92A-01B9-2FD3B117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DADF0BBB-29E5-EB9C-4303-0D2853D6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28" y="5047438"/>
            <a:ext cx="1389735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Logo WhatsApp – Logos PNG">
            <a:extLst>
              <a:ext uri="{FF2B5EF4-FFF2-40B4-BE49-F238E27FC236}">
                <a16:creationId xmlns:a16="http://schemas.microsoft.com/office/drawing/2014/main" id="{49ED5353-EC1C-F99D-5007-0E218E6C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15" y="3764148"/>
            <a:ext cx="1200348" cy="120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2">
            <a:extLst>
              <a:ext uri="{FF2B5EF4-FFF2-40B4-BE49-F238E27FC236}">
                <a16:creationId xmlns:a16="http://schemas.microsoft.com/office/drawing/2014/main" id="{33AA89E6-2AAA-2DAE-C308-7E6833D9B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1" t="23077" r="25873" b="32423"/>
          <a:stretch>
            <a:fillRect/>
          </a:stretch>
        </p:blipFill>
        <p:spPr bwMode="auto">
          <a:xfrm>
            <a:off x="1130921" y="2644883"/>
            <a:ext cx="1389735" cy="96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7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EC1C4-1759-485F-8E45-25F8D892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157"/>
          </a:xfrm>
        </p:spPr>
        <p:txBody>
          <a:bodyPr/>
          <a:lstStyle/>
          <a:p>
            <a:pPr algn="ctr"/>
            <a:r>
              <a:rPr lang="en-GB" b="1" u="sng" dirty="0"/>
              <a:t>Timetable / Grids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68C6C-BB0F-4FF9-8D79-5DE25144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41" y="1235498"/>
            <a:ext cx="11530717" cy="52573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u="sng" dirty="0"/>
              <a:t>Saturday</a:t>
            </a:r>
          </a:p>
          <a:p>
            <a:pPr marL="0" indent="0">
              <a:buNone/>
            </a:pPr>
            <a:endParaRPr lang="en-GB" sz="4200" u="sng" dirty="0"/>
          </a:p>
          <a:p>
            <a:pPr marL="0" indent="0">
              <a:buNone/>
            </a:pPr>
            <a:r>
              <a:rPr lang="en-GB" sz="11200" dirty="0"/>
              <a:t>09:20/09:50 – Free Practice – [30 minutes]</a:t>
            </a:r>
          </a:p>
          <a:p>
            <a:pPr marL="0" indent="0">
              <a:buNone/>
            </a:pPr>
            <a:endParaRPr lang="en-GB" sz="4200" dirty="0"/>
          </a:p>
          <a:p>
            <a:pPr marL="0" indent="0">
              <a:buNone/>
            </a:pPr>
            <a:r>
              <a:rPr lang="en-GB" sz="11200" dirty="0"/>
              <a:t>11:20/11:55 – Qualifying 1 – [35 minutes]</a:t>
            </a:r>
          </a:p>
          <a:p>
            <a:pPr marL="0" indent="0">
              <a:buNone/>
            </a:pPr>
            <a:endParaRPr lang="en-GB" sz="4200" dirty="0"/>
          </a:p>
          <a:p>
            <a:pPr marL="0" indent="0">
              <a:buNone/>
            </a:pPr>
            <a:r>
              <a:rPr lang="en-GB" sz="11200" dirty="0"/>
              <a:t>13:35/14:25 – Presentation of Trucks on Startline followed by lap to the grid [14:30 approx]</a:t>
            </a:r>
          </a:p>
          <a:p>
            <a:pPr marL="0" indent="0">
              <a:buNone/>
            </a:pPr>
            <a:endParaRPr lang="en-GB" sz="4200" dirty="0"/>
          </a:p>
          <a:p>
            <a:pPr marL="0" indent="0">
              <a:buNone/>
            </a:pPr>
            <a:r>
              <a:rPr lang="en-GB" sz="11200" dirty="0"/>
              <a:t>14:55/15:20 (5 minute board) – Race 1 – 10 laps – Grid determined by fastest Q1 time</a:t>
            </a:r>
          </a:p>
          <a:p>
            <a:pPr marL="0" indent="0">
              <a:buNone/>
            </a:pPr>
            <a:endParaRPr lang="en-GB" sz="4200" dirty="0"/>
          </a:p>
          <a:p>
            <a:pPr marL="0" indent="0">
              <a:buNone/>
            </a:pPr>
            <a:r>
              <a:rPr lang="en-GB" sz="11200" dirty="0"/>
              <a:t>17:40/18:05 – Race 2 – 10 laps – Grid determined by result of R1 with top 8 reversed [PIT Lane Open 17:25 – 17:30</a:t>
            </a:r>
            <a:r>
              <a:rPr lang="en-GB" sz="9600" dirty="0"/>
              <a:t>]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3000" dirty="0"/>
              <a:t>				</a:t>
            </a:r>
            <a:endParaRPr lang="en-GB" sz="3800" dirty="0"/>
          </a:p>
        </p:txBody>
      </p:sp>
      <p:pic>
        <p:nvPicPr>
          <p:cNvPr id="7" name="Picture 4" descr="British Truck Racing Championship – Welcome to the BARC">
            <a:extLst>
              <a:ext uri="{FF2B5EF4-FFF2-40B4-BE49-F238E27FC236}">
                <a16:creationId xmlns:a16="http://schemas.microsoft.com/office/drawing/2014/main" id="{BB9564E1-89B3-E92A-01B9-2FD3B117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67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B5557-BF7D-03E6-80CD-3394F6407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96820-A8AD-E8B6-F789-ACA7941C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157"/>
          </a:xfrm>
        </p:spPr>
        <p:txBody>
          <a:bodyPr/>
          <a:lstStyle/>
          <a:p>
            <a:pPr algn="ctr"/>
            <a:r>
              <a:rPr lang="en-GB" b="1" u="sng" dirty="0"/>
              <a:t>Timetable / Grids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2577-2329-49B3-E755-3058C84AA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41" y="1235498"/>
            <a:ext cx="11530717" cy="52426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u="sng" dirty="0"/>
              <a:t>Sunday</a:t>
            </a:r>
          </a:p>
          <a:p>
            <a:pPr marL="0" indent="0">
              <a:buNone/>
            </a:pPr>
            <a:endParaRPr lang="en-GB" sz="4200" u="sng" dirty="0"/>
          </a:p>
          <a:p>
            <a:pPr marL="0" indent="0">
              <a:buNone/>
            </a:pPr>
            <a:r>
              <a:rPr lang="en-GB" sz="11200" dirty="0"/>
              <a:t>08:00/08:15 – Warm Up – [15 minutes]</a:t>
            </a:r>
          </a:p>
          <a:p>
            <a:pPr marL="0" indent="0">
              <a:buNone/>
            </a:pPr>
            <a:endParaRPr lang="en-GB" sz="4200" dirty="0"/>
          </a:p>
          <a:p>
            <a:pPr marL="0" indent="0">
              <a:buNone/>
            </a:pPr>
            <a:r>
              <a:rPr lang="en-GB" sz="11200" dirty="0"/>
              <a:t>09:05 – Qualifying 2 – [35 minutes]</a:t>
            </a:r>
          </a:p>
          <a:p>
            <a:pPr marL="0" indent="0">
              <a:buNone/>
            </a:pPr>
            <a:endParaRPr lang="en-GB" sz="4200" dirty="0"/>
          </a:p>
          <a:p>
            <a:pPr marL="0" indent="0">
              <a:buNone/>
            </a:pPr>
            <a:r>
              <a:rPr lang="en-GB" sz="11200" dirty="0"/>
              <a:t>13:00/13:25 – Race 3 – 10 laps – Grid determined by fastest Q2 time</a:t>
            </a:r>
          </a:p>
          <a:p>
            <a:pPr marL="0" indent="0">
              <a:buNone/>
            </a:pPr>
            <a:r>
              <a:rPr lang="en-GB" sz="11200" dirty="0"/>
              <a:t>[Pit Lane Open 12:45 – 12:50]</a:t>
            </a:r>
          </a:p>
          <a:p>
            <a:pPr marL="0" indent="0">
              <a:buNone/>
            </a:pPr>
            <a:endParaRPr lang="en-GB" sz="4200" dirty="0"/>
          </a:p>
          <a:p>
            <a:pPr marL="0" indent="0">
              <a:buNone/>
            </a:pPr>
            <a:r>
              <a:rPr lang="en-GB" sz="11200" dirty="0"/>
              <a:t>15:45/16:10 – Race 4 – 10 laps – Grid determined by result of R3 with top 8 reversed [Pit Lane Open 15:30 – 15:35]</a:t>
            </a:r>
          </a:p>
          <a:p>
            <a:pPr marL="0" indent="0">
              <a:buNone/>
            </a:pPr>
            <a:endParaRPr lang="en-GB" sz="9600" dirty="0"/>
          </a:p>
          <a:p>
            <a:pPr marL="0" indent="0">
              <a:buNone/>
            </a:pPr>
            <a:endParaRPr lang="en-GB" sz="96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3000" dirty="0"/>
              <a:t>				</a:t>
            </a:r>
            <a:endParaRPr lang="en-GB" sz="3800" dirty="0"/>
          </a:p>
        </p:txBody>
      </p:sp>
      <p:pic>
        <p:nvPicPr>
          <p:cNvPr id="7" name="Picture 4" descr="British Truck Racing Championship – Welcome to the BARC">
            <a:extLst>
              <a:ext uri="{FF2B5EF4-FFF2-40B4-BE49-F238E27FC236}">
                <a16:creationId xmlns:a16="http://schemas.microsoft.com/office/drawing/2014/main" id="{4FA36DE9-429C-C67F-EB86-2ED1B02DC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6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A34E31A-6CBC-ABFE-D11E-376025224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15" y="213852"/>
            <a:ext cx="5790457" cy="626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029CD72-5A65-491A-B917-E5D68A6F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8" y="310976"/>
            <a:ext cx="3249706" cy="1334943"/>
          </a:xfrm>
        </p:spPr>
        <p:txBody>
          <a:bodyPr>
            <a:normAutofit/>
          </a:bodyPr>
          <a:lstStyle/>
          <a:p>
            <a:r>
              <a:rPr lang="en-GB" dirty="0"/>
              <a:t>Track Layout </a:t>
            </a:r>
            <a:br>
              <a:rPr lang="en-GB" dirty="0"/>
            </a:br>
            <a:r>
              <a:rPr lang="en-GB" dirty="0"/>
              <a:t>4.185 km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6C5BD4-DA40-49B8-B5EC-E08DFBB15E27}"/>
              </a:ext>
            </a:extLst>
          </p:cNvPr>
          <p:cNvSpPr txBox="1"/>
          <p:nvPr/>
        </p:nvSpPr>
        <p:spPr>
          <a:xfrm>
            <a:off x="8429332" y="5800376"/>
            <a:ext cx="171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4" descr="British Truck Racing Championship – Welcome to the BARC">
            <a:extLst>
              <a:ext uri="{FF2B5EF4-FFF2-40B4-BE49-F238E27FC236}">
                <a16:creationId xmlns:a16="http://schemas.microsoft.com/office/drawing/2014/main" id="{E32C7263-5F1F-94A0-1331-E8F5477F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29DDE4A-0240-BE96-94F6-98B7C8C1CA9B}"/>
              </a:ext>
            </a:extLst>
          </p:cNvPr>
          <p:cNvSpPr txBox="1"/>
          <p:nvPr/>
        </p:nvSpPr>
        <p:spPr>
          <a:xfrm>
            <a:off x="343348" y="2698530"/>
            <a:ext cx="3851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Pole position on the LEFT</a:t>
            </a:r>
          </a:p>
        </p:txBody>
      </p:sp>
    </p:spTree>
    <p:extLst>
      <p:ext uri="{BB962C8B-B14F-4D97-AF65-F5344CB8AC3E}">
        <p14:creationId xmlns:p14="http://schemas.microsoft.com/office/powerpoint/2010/main" val="278389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68C6C-BB0F-4FF9-8D79-5DE25144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258" y="2595716"/>
            <a:ext cx="4527755" cy="5397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Trucks will be released into the Pitlane prior to each session commencing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3000" dirty="0"/>
              <a:t>				</a:t>
            </a:r>
            <a:endParaRPr lang="en-GB" sz="3800" dirty="0"/>
          </a:p>
        </p:txBody>
      </p:sp>
      <p:pic>
        <p:nvPicPr>
          <p:cNvPr id="7" name="Picture 4" descr="British Truck Racing Championship – Welcome to the BARC">
            <a:extLst>
              <a:ext uri="{FF2B5EF4-FFF2-40B4-BE49-F238E27FC236}">
                <a16:creationId xmlns:a16="http://schemas.microsoft.com/office/drawing/2014/main" id="{BB9564E1-89B3-E92A-01B9-2FD3B117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12" y="5804898"/>
            <a:ext cx="1934001" cy="6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38C54A-F7CB-1D55-4B4A-D2BA5478D6E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Assembly Area (Pre-Grid)</a:t>
            </a:r>
          </a:p>
        </p:txBody>
      </p:sp>
      <p:pic>
        <p:nvPicPr>
          <p:cNvPr id="3074" name="Picture 2" descr="Une image contenant extérieur, ciel&#10;&#10;Description générée automatiquement">
            <a:extLst>
              <a:ext uri="{FF2B5EF4-FFF2-40B4-BE49-F238E27FC236}">
                <a16:creationId xmlns:a16="http://schemas.microsoft.com/office/drawing/2014/main" id="{67D01FBD-9F68-F6A1-00CC-DED0E421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4308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7BE39-B277-1FA1-2D3C-B9AD0B72F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976849">
            <a:off x="3003174" y="4507123"/>
            <a:ext cx="290584" cy="116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77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1225</Words>
  <Application>Microsoft Macintosh PowerPoint</Application>
  <PresentationFormat>Widescreen</PresentationFormat>
  <Paragraphs>205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 </vt:lpstr>
      <vt:lpstr>Calibri Light</vt:lpstr>
      <vt:lpstr>Office Theme</vt:lpstr>
      <vt:lpstr> Drivers’ Briefing</vt:lpstr>
      <vt:lpstr>Sporting Officials</vt:lpstr>
      <vt:lpstr> </vt:lpstr>
      <vt:lpstr> </vt:lpstr>
      <vt:lpstr>Event Communication</vt:lpstr>
      <vt:lpstr>Timetable / Grids</vt:lpstr>
      <vt:lpstr>Timetable / Grids</vt:lpstr>
      <vt:lpstr>Track Layout  4.185 km</vt:lpstr>
      <vt:lpstr>PowerPoint Presentation</vt:lpstr>
      <vt:lpstr>PowerPoint Presentation</vt:lpstr>
      <vt:lpstr>Pit Lane exit</vt:lpstr>
      <vt:lpstr>Pit Lane exit</vt:lpstr>
      <vt:lpstr>Pit Lane entry</vt:lpstr>
      <vt:lpstr>Signaling area / Timing Control &amp; Finish line</vt:lpstr>
      <vt:lpstr>Safety on Track</vt:lpstr>
      <vt:lpstr>Yellow Signal (Single):</vt:lpstr>
      <vt:lpstr>Yellow Signal (Double):</vt:lpstr>
      <vt:lpstr>Red Signal:</vt:lpstr>
      <vt:lpstr>Red signal during races</vt:lpstr>
      <vt:lpstr>Start procedure</vt:lpstr>
      <vt:lpstr>Start lights</vt:lpstr>
      <vt:lpstr>Start lights</vt:lpstr>
      <vt:lpstr>Aborted start</vt:lpstr>
      <vt:lpstr>Track limits</vt:lpstr>
      <vt:lpstr>Track limits</vt:lpstr>
      <vt:lpstr>Turn 3/4</vt:lpstr>
      <vt:lpstr>Turn 6 Escape Road</vt:lpstr>
      <vt:lpstr>Turn 9 Escape Road</vt:lpstr>
      <vt:lpstr>Driving standards</vt:lpstr>
      <vt:lpstr>Judicial process</vt:lpstr>
      <vt:lpstr>Marshals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Burns</dc:creator>
  <cp:lastModifiedBy>Robert Lentell</cp:lastModifiedBy>
  <cp:revision>159</cp:revision>
  <cp:lastPrinted>2023-04-13T09:59:41Z</cp:lastPrinted>
  <dcterms:created xsi:type="dcterms:W3CDTF">2019-07-09T20:23:16Z</dcterms:created>
  <dcterms:modified xsi:type="dcterms:W3CDTF">2025-09-19T16:07:44Z</dcterms:modified>
</cp:coreProperties>
</file>